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0" r:id="rId6"/>
    <p:sldId id="290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8" r:id="rId24"/>
    <p:sldId id="279" r:id="rId25"/>
    <p:sldId id="286" r:id="rId26"/>
    <p:sldId id="280" r:id="rId27"/>
    <p:sldId id="282" r:id="rId28"/>
    <p:sldId id="284" r:id="rId29"/>
    <p:sldId id="285" r:id="rId30"/>
  </p:sldIdLst>
  <p:sldSz cx="12192000" cy="6858000"/>
  <p:notesSz cx="12192000" cy="6858000"/>
  <p:custDataLst>
    <p:tags r:id="rId34"/>
  </p:custData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764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D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2764"/>
        <p:guide pos="2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gs" Target="tags/tag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394460"/>
            <a:ext cx="12192000" cy="43037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06224" y="299618"/>
            <a:ext cx="2054859" cy="634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3111" y="431164"/>
            <a:ext cx="5152263" cy="8094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3619" y="1834819"/>
            <a:ext cx="7907655" cy="3975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mailto:Alisa@szdr-can.com" TargetMode="Externa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0.jpe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.png"/><Relationship Id="rId8" Type="http://schemas.openxmlformats.org/officeDocument/2006/relationships/image" Target="../media/image43.png"/><Relationship Id="rId7" Type="http://schemas.openxmlformats.org/officeDocument/2006/relationships/image" Target="../media/image42.png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5.png"/><Relationship Id="rId1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2.png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8.png"/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9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6.png"/><Relationship Id="rId2" Type="http://schemas.openxmlformats.org/officeDocument/2006/relationships/image" Target="../media/image81.png"/><Relationship Id="rId1" Type="http://schemas.openxmlformats.org/officeDocument/2006/relationships/image" Target="../media/image8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5661" y="0"/>
            <a:ext cx="11956681" cy="6377825"/>
            <a:chOff x="135661" y="0"/>
            <a:chExt cx="11956681" cy="637782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35661" y="633476"/>
              <a:ext cx="10856048" cy="574434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9301" y="1177455"/>
              <a:ext cx="1370342" cy="137034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97468" y="0"/>
              <a:ext cx="3594874" cy="305173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506012" y="2490978"/>
            <a:ext cx="59194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/>
              <a:t>Shenzhen</a:t>
            </a:r>
            <a:r>
              <a:rPr sz="2800" spc="-114" dirty="0"/>
              <a:t> </a:t>
            </a:r>
            <a:r>
              <a:rPr sz="2800" dirty="0"/>
              <a:t>DanEr</a:t>
            </a:r>
            <a:r>
              <a:rPr sz="2800" spc="-110" dirty="0"/>
              <a:t> </a:t>
            </a:r>
            <a:r>
              <a:rPr sz="2800" dirty="0"/>
              <a:t>Technology</a:t>
            </a:r>
            <a:r>
              <a:rPr sz="2800" spc="-110" dirty="0"/>
              <a:t> </a:t>
            </a:r>
            <a:r>
              <a:rPr sz="2800" spc="-10" dirty="0"/>
              <a:t>Co.,Ltd</a:t>
            </a:r>
            <a:endParaRPr sz="2800"/>
          </a:p>
        </p:txBody>
      </p:sp>
      <p:sp>
        <p:nvSpPr>
          <p:cNvPr id="8" name="object 8"/>
          <p:cNvSpPr txBox="1"/>
          <p:nvPr/>
        </p:nvSpPr>
        <p:spPr>
          <a:xfrm>
            <a:off x="3506012" y="3296742"/>
            <a:ext cx="6055995" cy="55181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3335" marR="5080" indent="-1270">
              <a:lnSpc>
                <a:spcPts val="2010"/>
              </a:lnSpc>
              <a:spcBef>
                <a:spcPts val="290"/>
              </a:spcBef>
            </a:pPr>
            <a:r>
              <a:rPr sz="1800" dirty="0">
                <a:latin typeface="Arial MT"/>
                <a:cs typeface="Arial MT"/>
              </a:rPr>
              <a:t>Professional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lang="en-US" altLang="en-US" sz="1800" spc="-5" dirty="0">
                <a:latin typeface="Arial MT"/>
                <a:cs typeface="Arial MT"/>
              </a:rPr>
              <a:t>packaging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manufacturer,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providing</a:t>
            </a:r>
            <a:r>
              <a:rPr lang="en-US" altLang="en-US" sz="1800" dirty="0">
                <a:latin typeface="Arial MT"/>
                <a:cs typeface="Arial MT"/>
              </a:rPr>
              <a:t> Customized &amp;  </a:t>
            </a:r>
            <a:r>
              <a:rPr sz="1800" dirty="0">
                <a:latin typeface="Arial MT"/>
                <a:cs typeface="Arial MT"/>
              </a:rPr>
              <a:t>OEM </a:t>
            </a:r>
            <a:r>
              <a:rPr lang="en-US" altLang="en-US" sz="1800" dirty="0">
                <a:latin typeface="Arial MT"/>
                <a:cs typeface="Arial MT"/>
              </a:rPr>
              <a:t>/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ODM </a:t>
            </a:r>
            <a:r>
              <a:rPr sz="1800" spc="-10" dirty="0">
                <a:latin typeface="Arial MT"/>
                <a:cs typeface="Arial MT"/>
              </a:rPr>
              <a:t>service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7427" y="4404550"/>
            <a:ext cx="3976370" cy="121094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385"/>
              </a:spcBef>
            </a:pPr>
            <a:r>
              <a:rPr sz="1400" b="1" dirty="0">
                <a:latin typeface="Calibri" panose="020F0502020204030204"/>
                <a:cs typeface="Calibri" panose="020F0502020204030204"/>
              </a:rPr>
              <a:t>ADD:No38,</a:t>
            </a:r>
            <a:r>
              <a:rPr sz="1400" b="1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Qinfu</a:t>
            </a:r>
            <a:r>
              <a:rPr sz="1400" b="1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Road,Liyue</a:t>
            </a:r>
            <a:r>
              <a:rPr sz="1400" b="1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spc="-10" dirty="0">
                <a:latin typeface="Calibri" panose="020F0502020204030204"/>
                <a:cs typeface="Calibri" panose="020F0502020204030204"/>
              </a:rPr>
              <a:t>Community,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Henggang</a:t>
            </a:r>
            <a:r>
              <a:rPr sz="1400" b="1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Street,</a:t>
            </a:r>
            <a:r>
              <a:rPr sz="1400" b="1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Longgang</a:t>
            </a:r>
            <a:r>
              <a:rPr sz="1400" b="1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District,</a:t>
            </a:r>
            <a:r>
              <a:rPr sz="1400" b="1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Shenzhen</a:t>
            </a:r>
            <a:r>
              <a:rPr sz="1400" b="1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City,</a:t>
            </a:r>
            <a:r>
              <a:rPr sz="1400" b="1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spc="-25" dirty="0">
                <a:latin typeface="Calibri" panose="020F0502020204030204"/>
                <a:cs typeface="Calibri" panose="020F0502020204030204"/>
              </a:rPr>
              <a:t>In </a:t>
            </a:r>
            <a:r>
              <a:rPr sz="1400" b="1" spc="-10" dirty="0">
                <a:latin typeface="Calibri" panose="020F0502020204030204"/>
                <a:cs typeface="Calibri" panose="020F0502020204030204"/>
              </a:rPr>
              <a:t>china</a:t>
            </a:r>
            <a:endParaRPr sz="14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ts val="1640"/>
              </a:lnSpc>
              <a:spcBef>
                <a:spcPts val="10"/>
              </a:spcBef>
            </a:pPr>
            <a:r>
              <a:rPr sz="1400" b="1" spc="-40" dirty="0">
                <a:latin typeface="Arial" panose="020B0604020202020204"/>
                <a:cs typeface="Arial" panose="020B0604020202020204"/>
              </a:rPr>
              <a:t>Phone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:</a:t>
            </a:r>
            <a:r>
              <a:rPr sz="1400" b="1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+86</a:t>
            </a:r>
            <a:r>
              <a:rPr sz="1400" b="1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spc="-10" dirty="0">
                <a:latin typeface="Calibri" panose="020F0502020204030204"/>
                <a:cs typeface="Calibri" panose="020F0502020204030204"/>
              </a:rPr>
              <a:t>13554855879/15989363280</a:t>
            </a:r>
            <a:endParaRPr sz="14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ts val="1540"/>
              </a:lnSpc>
            </a:pPr>
            <a:r>
              <a:rPr sz="1400" b="1" spc="-20" dirty="0">
                <a:latin typeface="Calibri" panose="020F0502020204030204"/>
                <a:cs typeface="Calibri" panose="020F0502020204030204"/>
              </a:rPr>
              <a:t>Fax:</a:t>
            </a:r>
            <a:endParaRPr sz="14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ts val="1490"/>
              </a:lnSpc>
            </a:pPr>
            <a:r>
              <a:rPr sz="1400" b="1" spc="-60" dirty="0">
                <a:latin typeface="Arial" panose="020B0604020202020204"/>
                <a:cs typeface="Arial" panose="020B0604020202020204"/>
              </a:rPr>
              <a:t>Email</a:t>
            </a:r>
            <a:r>
              <a:rPr sz="1400" b="1" spc="-60" dirty="0">
                <a:latin typeface="Calibri" panose="020F0502020204030204"/>
                <a:cs typeface="Calibri" panose="020F0502020204030204"/>
              </a:rPr>
              <a:t>:</a:t>
            </a:r>
            <a:r>
              <a:rPr sz="1400" b="1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spc="-10" dirty="0">
                <a:latin typeface="Calibri" panose="020F0502020204030204"/>
                <a:cs typeface="Calibri" panose="020F0502020204030204"/>
                <a:hlinkClick r:id="rId4"/>
              </a:rPr>
              <a:t>Alisa@szdr-can.com</a:t>
            </a:r>
            <a:endParaRPr sz="14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ts val="1585"/>
              </a:lnSpc>
            </a:pPr>
            <a:r>
              <a:rPr sz="1400" b="1" spc="-20" dirty="0">
                <a:latin typeface="Arial" panose="020B0604020202020204"/>
                <a:cs typeface="Arial" panose="020B0604020202020204"/>
              </a:rPr>
              <a:t>whatapp/skype</a:t>
            </a:r>
            <a:r>
              <a:rPr sz="1400" b="1" spc="-20" dirty="0">
                <a:latin typeface="Calibri" panose="020F0502020204030204"/>
                <a:cs typeface="Calibri" panose="020F0502020204030204"/>
              </a:rPr>
              <a:t>:</a:t>
            </a:r>
            <a:r>
              <a:rPr sz="1400" b="1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+86</a:t>
            </a:r>
            <a:r>
              <a:rPr sz="1400" b="1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spc="-10" dirty="0">
                <a:latin typeface="Calibri" panose="020F0502020204030204"/>
                <a:cs typeface="Calibri" panose="020F0502020204030204"/>
              </a:rPr>
              <a:t>13554855879/shushu0212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1066800"/>
            <a:ext cx="1624330" cy="13684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007857" y="1704975"/>
            <a:ext cx="1180985" cy="111984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00300" y="1886915"/>
            <a:ext cx="38100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45" dirty="0">
                <a:solidFill>
                  <a:srgbClr val="FFFFFF"/>
                </a:solidFill>
                <a:latin typeface="Arial MT"/>
                <a:cs typeface="Arial MT"/>
              </a:rPr>
              <a:t>01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7908" y="3905250"/>
            <a:ext cx="1180998" cy="111984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300351" y="4087190"/>
            <a:ext cx="38100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45" dirty="0">
                <a:solidFill>
                  <a:srgbClr val="FFFFFF"/>
                </a:solidFill>
                <a:latin typeface="Arial MT"/>
                <a:cs typeface="Arial MT"/>
              </a:rPr>
              <a:t>03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02297" y="3905161"/>
            <a:ext cx="1180998" cy="111984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194753" y="4087101"/>
            <a:ext cx="38100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45" dirty="0">
                <a:solidFill>
                  <a:srgbClr val="FFFFFF"/>
                </a:solidFill>
                <a:latin typeface="Arial MT"/>
                <a:cs typeface="Arial MT"/>
              </a:rPr>
              <a:t>04</a:t>
            </a:r>
            <a:endParaRPr sz="28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0"/>
            <a:ext cx="1461135" cy="6858000"/>
            <a:chOff x="0" y="0"/>
            <a:chExt cx="1461135" cy="6858000"/>
          </a:xfrm>
        </p:grpSpPr>
        <p:sp>
          <p:nvSpPr>
            <p:cNvPr id="9" name="object 9"/>
            <p:cNvSpPr/>
            <p:nvPr/>
          </p:nvSpPr>
          <p:spPr>
            <a:xfrm>
              <a:off x="0" y="0"/>
              <a:ext cx="1452880" cy="6858000"/>
            </a:xfrm>
            <a:custGeom>
              <a:avLst/>
              <a:gdLst/>
              <a:ahLst/>
              <a:cxnLst/>
              <a:rect l="l" t="t" r="r" b="b"/>
              <a:pathLst>
                <a:path w="1452880" h="6858000">
                  <a:moveTo>
                    <a:pt x="1452372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452372" y="0"/>
                  </a:lnTo>
                  <a:lnTo>
                    <a:pt x="1452372" y="6858000"/>
                  </a:lnTo>
                  <a:close/>
                </a:path>
              </a:pathLst>
            </a:custGeom>
            <a:solidFill>
              <a:srgbClr val="0167B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1406" y="282714"/>
              <a:ext cx="1229487" cy="1229487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531226" y="290601"/>
            <a:ext cx="27908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1015" dirty="0">
                <a:solidFill>
                  <a:srgbClr val="009CBE"/>
                </a:solidFill>
                <a:latin typeface="Arial" panose="020B0604020202020204"/>
                <a:cs typeface="Arial" panose="020B0604020202020204"/>
              </a:rPr>
              <a:t>CONTENTS</a:t>
            </a:r>
            <a:endParaRPr sz="54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02437" y="1704975"/>
            <a:ext cx="1180985" cy="111984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194880" y="1842185"/>
            <a:ext cx="38100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45" dirty="0">
                <a:solidFill>
                  <a:srgbClr val="FFFFFF"/>
                </a:solidFill>
                <a:latin typeface="Arial MT"/>
                <a:cs typeface="Arial MT"/>
              </a:rPr>
              <a:t>02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67430" y="4099852"/>
            <a:ext cx="28759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 MT"/>
                <a:cs typeface="Arial MT"/>
              </a:rPr>
              <a:t>Product </a:t>
            </a:r>
            <a:r>
              <a:rPr sz="3200" spc="-10" dirty="0">
                <a:latin typeface="Arial MT"/>
                <a:cs typeface="Arial MT"/>
              </a:rPr>
              <a:t>Display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69745" y="4099775"/>
            <a:ext cx="22421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78890" algn="l"/>
              </a:tabLst>
            </a:pPr>
            <a:r>
              <a:rPr sz="3200" spc="-10" dirty="0">
                <a:latin typeface="Arial MT"/>
                <a:cs typeface="Arial MT"/>
              </a:rPr>
              <a:t>Order</a:t>
            </a:r>
            <a:r>
              <a:rPr sz="3200" dirty="0">
                <a:latin typeface="Arial MT"/>
                <a:cs typeface="Arial MT"/>
              </a:rPr>
              <a:t>	</a:t>
            </a:r>
            <a:r>
              <a:rPr sz="3200" spc="-20" dirty="0">
                <a:latin typeface="Arial MT"/>
                <a:cs typeface="Arial MT"/>
              </a:rPr>
              <a:t>Form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57220" y="1868868"/>
            <a:ext cx="2154555" cy="96837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>
              <a:lnSpc>
                <a:spcPts val="3580"/>
              </a:lnSpc>
              <a:spcBef>
                <a:spcPts val="440"/>
              </a:spcBef>
            </a:pPr>
            <a:r>
              <a:rPr sz="3200" spc="-10" dirty="0">
                <a:latin typeface="Arial MT"/>
                <a:cs typeface="Arial MT"/>
              </a:rPr>
              <a:t>Company Introduction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72119" y="1663700"/>
            <a:ext cx="2668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latin typeface="Arial MT"/>
                <a:cs typeface="Arial MT"/>
              </a:rPr>
              <a:t>Certifications</a:t>
            </a:r>
            <a:endParaRPr sz="3600">
              <a:latin typeface="Arial MT"/>
              <a:cs typeface="Arial MT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3200" y="152400"/>
            <a:ext cx="1611630" cy="1358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PP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1600" y="762000"/>
            <a:ext cx="3155315" cy="44767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Company</a:t>
            </a:r>
            <a:r>
              <a:rPr sz="2400" spc="-90" dirty="0"/>
              <a:t> </a:t>
            </a:r>
            <a:r>
              <a:rPr sz="2400" spc="-10" dirty="0"/>
              <a:t>Introductions</a:t>
            </a:r>
            <a:endParaRPr sz="2400"/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914400" y="1600200"/>
            <a:ext cx="7863205" cy="4353560"/>
          </a:xfrm>
          <a:prstGeom prst="rect">
            <a:avLst/>
          </a:prstGeom>
        </p:spPr>
        <p:txBody>
          <a:bodyPr vert="horz" wrap="square" lIns="0" tIns="26034" rIns="0" bIns="0" rtlCol="0">
            <a:noAutofit/>
          </a:bodyPr>
          <a:lstStyle/>
          <a:p>
            <a:pPr marL="12700" marR="3197860">
              <a:lnSpc>
                <a:spcPts val="1120"/>
              </a:lnSpc>
              <a:spcBef>
                <a:spcPts val="205"/>
              </a:spcBef>
            </a:pPr>
            <a:r>
              <a:rPr dirty="0"/>
              <a:t>Shenzhen</a:t>
            </a:r>
            <a:r>
              <a:rPr spc="5" dirty="0"/>
              <a:t> </a:t>
            </a:r>
            <a:r>
              <a:rPr dirty="0"/>
              <a:t>daner</a:t>
            </a:r>
            <a:r>
              <a:rPr spc="10" dirty="0"/>
              <a:t> </a:t>
            </a:r>
            <a:r>
              <a:rPr dirty="0"/>
              <a:t>technology</a:t>
            </a:r>
            <a:r>
              <a:rPr spc="10" dirty="0"/>
              <a:t> </a:t>
            </a:r>
            <a:r>
              <a:rPr dirty="0"/>
              <a:t>co</a:t>
            </a:r>
            <a:r>
              <a:rPr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dirty="0"/>
              <a:t>ltd</a:t>
            </a:r>
            <a:r>
              <a:rPr spc="5" dirty="0"/>
              <a:t> </a:t>
            </a:r>
            <a:r>
              <a:rPr dirty="0"/>
              <a:t>located</a:t>
            </a:r>
            <a:r>
              <a:rPr spc="10" dirty="0"/>
              <a:t> </a:t>
            </a:r>
            <a:r>
              <a:rPr dirty="0"/>
              <a:t>in</a:t>
            </a:r>
            <a:r>
              <a:rPr spc="10" dirty="0"/>
              <a:t> </a:t>
            </a:r>
            <a:r>
              <a:rPr dirty="0"/>
              <a:t>shenzhen</a:t>
            </a:r>
            <a:r>
              <a:rPr spc="5" dirty="0"/>
              <a:t> </a:t>
            </a:r>
            <a:r>
              <a:rPr dirty="0"/>
              <a:t>city,</a:t>
            </a:r>
            <a:r>
              <a:rPr spc="10" dirty="0"/>
              <a:t> </a:t>
            </a:r>
            <a:r>
              <a:rPr dirty="0"/>
              <a:t>Guangdong</a:t>
            </a:r>
            <a:r>
              <a:rPr spc="10" dirty="0"/>
              <a:t> </a:t>
            </a:r>
            <a:r>
              <a:rPr spc="-10" dirty="0"/>
              <a:t>province, </a:t>
            </a:r>
            <a:r>
              <a:rPr dirty="0"/>
              <a:t>is a</a:t>
            </a:r>
            <a:r>
              <a:rPr spc="5" dirty="0"/>
              <a:t> </a:t>
            </a:r>
            <a:r>
              <a:rPr dirty="0"/>
              <a:t>private enterprise,</a:t>
            </a:r>
            <a:r>
              <a:rPr spc="5" dirty="0"/>
              <a:t> </a:t>
            </a:r>
            <a:r>
              <a:rPr dirty="0"/>
              <a:t>specialized in</a:t>
            </a:r>
            <a:r>
              <a:rPr spc="5" dirty="0"/>
              <a:t> </a:t>
            </a:r>
            <a:r>
              <a:rPr dirty="0"/>
              <a:t>producing all</a:t>
            </a:r>
            <a:r>
              <a:rPr spc="5" dirty="0"/>
              <a:t> </a:t>
            </a:r>
            <a:r>
              <a:rPr dirty="0"/>
              <a:t>kinds of </a:t>
            </a:r>
            <a:r>
              <a:rPr spc="-10" dirty="0"/>
              <a:t>packaging</a:t>
            </a:r>
            <a:r>
              <a:rPr lang="en-US" spc="-10" dirty="0"/>
              <a:t> p</a:t>
            </a:r>
            <a:r>
              <a:rPr lang="en-US" dirty="0"/>
              <a:t>roducts</a:t>
            </a:r>
            <a:r>
              <a:rPr dirty="0"/>
              <a:t>, It was</a:t>
            </a:r>
            <a:r>
              <a:rPr spc="5" dirty="0"/>
              <a:t> </a:t>
            </a:r>
            <a:r>
              <a:rPr dirty="0"/>
              <a:t>established in</a:t>
            </a:r>
            <a:r>
              <a:rPr spc="5" dirty="0"/>
              <a:t> </a:t>
            </a:r>
            <a:r>
              <a:rPr dirty="0"/>
              <a:t>2013, with registered</a:t>
            </a:r>
            <a:r>
              <a:rPr spc="5" dirty="0"/>
              <a:t> </a:t>
            </a:r>
            <a:r>
              <a:rPr dirty="0"/>
              <a:t>capital of </a:t>
            </a:r>
            <a:r>
              <a:rPr lang="en-US" dirty="0"/>
              <a:t>300 </a:t>
            </a:r>
            <a:r>
              <a:rPr spc="-10" dirty="0"/>
              <a:t>million.</a:t>
            </a:r>
            <a:endParaRPr spc="-10" dirty="0"/>
          </a:p>
          <a:p>
            <a:pPr marL="12700">
              <a:lnSpc>
                <a:spcPts val="1040"/>
              </a:lnSpc>
            </a:pPr>
            <a:r>
              <a:rPr dirty="0"/>
              <a:t>Any food packaging can be customized or processed,</a:t>
            </a:r>
            <a:r>
              <a:rPr lang="en-US" dirty="0"/>
              <a:t>part</a:t>
            </a:r>
            <a:r>
              <a:rPr dirty="0"/>
              <a:t> free of charge</a:t>
            </a:r>
            <a:endParaRPr dirty="0"/>
          </a:p>
          <a:p>
            <a:pPr marL="12700">
              <a:lnSpc>
                <a:spcPts val="1040"/>
              </a:lnSpc>
            </a:pPr>
            <a:r>
              <a:rPr dirty="0"/>
              <a:t> for customers to design, and make some samples</a:t>
            </a:r>
            <a:endParaRPr dirty="0"/>
          </a:p>
          <a:p>
            <a:pPr marL="12700">
              <a:lnSpc>
                <a:spcPts val="1040"/>
              </a:lnSpc>
            </a:pPr>
            <a:endParaRPr dirty="0"/>
          </a:p>
          <a:p>
            <a:pPr marL="12700">
              <a:lnSpc>
                <a:spcPts val="1040"/>
              </a:lnSpc>
            </a:pPr>
            <a:r>
              <a:rPr dirty="0"/>
              <a:t>Our company has developed rapidly in recent years, with three own factories</a:t>
            </a:r>
            <a:endParaRPr dirty="0"/>
          </a:p>
          <a:p>
            <a:pPr marL="12700">
              <a:lnSpc>
                <a:spcPts val="1040"/>
              </a:lnSpc>
            </a:pPr>
            <a:r>
              <a:rPr dirty="0"/>
              <a:t> (mold injection molding factory, metal packaging factory, </a:t>
            </a:r>
            <a:endParaRPr dirty="0"/>
          </a:p>
          <a:p>
            <a:pPr marL="12700">
              <a:lnSpc>
                <a:spcPts val="1040"/>
              </a:lnSpc>
            </a:pPr>
            <a:r>
              <a:rPr dirty="0"/>
              <a:t>paper can box packaging factory) and a cooperative factory (glass factory).</a:t>
            </a:r>
            <a:endParaRPr dirty="0"/>
          </a:p>
          <a:p>
            <a:pPr marL="12700">
              <a:lnSpc>
                <a:spcPts val="1040"/>
              </a:lnSpc>
            </a:pPr>
            <a:r>
              <a:rPr dirty="0"/>
              <a:t>Have their own technical research and development team,</a:t>
            </a:r>
            <a:endParaRPr dirty="0"/>
          </a:p>
          <a:p>
            <a:pPr marL="12700">
              <a:lnSpc>
                <a:spcPts val="1040"/>
              </a:lnSpc>
            </a:pPr>
            <a:r>
              <a:rPr dirty="0"/>
              <a:t>Sales, design, production, R &amp; D as one</a:t>
            </a:r>
            <a:r>
              <a:rPr lang="en-US" dirty="0"/>
              <a:t>-stop </a:t>
            </a:r>
            <a:r>
              <a:rPr dirty="0"/>
              <a:t>of the supply chain,</a:t>
            </a:r>
            <a:endParaRPr dirty="0"/>
          </a:p>
          <a:p>
            <a:pPr marL="12700">
              <a:lnSpc>
                <a:spcPts val="1040"/>
              </a:lnSpc>
            </a:pPr>
            <a:r>
              <a:rPr dirty="0"/>
              <a:t> More efficient production cost and delivery time savings</a:t>
            </a:r>
            <a:r>
              <a:rPr lang="en-US" dirty="0"/>
              <a:t>  </a:t>
            </a:r>
            <a:endParaRPr lang="en-US" dirty="0"/>
          </a:p>
          <a:p>
            <a:pPr marL="12700">
              <a:lnSpc>
                <a:spcPts val="1040"/>
              </a:lnSpc>
            </a:pPr>
            <a:endParaRPr lang="en-US" dirty="0"/>
          </a:p>
          <a:p>
            <a:pPr marL="12700">
              <a:lnSpc>
                <a:spcPts val="1040"/>
              </a:lnSpc>
            </a:pPr>
            <a:r>
              <a:rPr dirty="0"/>
              <a:t>Our</a:t>
            </a:r>
            <a:r>
              <a:rPr spc="5" dirty="0"/>
              <a:t> </a:t>
            </a:r>
            <a:r>
              <a:rPr dirty="0"/>
              <a:t>company</a:t>
            </a:r>
            <a:r>
              <a:rPr spc="10" dirty="0"/>
              <a:t> </a:t>
            </a:r>
            <a:r>
              <a:rPr dirty="0"/>
              <a:t>has</a:t>
            </a:r>
            <a:r>
              <a:rPr spc="5" dirty="0"/>
              <a:t> </a:t>
            </a:r>
            <a:r>
              <a:rPr dirty="0"/>
              <a:t>been</a:t>
            </a:r>
            <a:r>
              <a:rPr spc="10" dirty="0"/>
              <a:t> </a:t>
            </a:r>
            <a:r>
              <a:rPr dirty="0"/>
              <a:t>certified</a:t>
            </a:r>
            <a:r>
              <a:rPr spc="10" dirty="0"/>
              <a:t> </a:t>
            </a:r>
            <a:r>
              <a:rPr dirty="0"/>
              <a:t>by</a:t>
            </a:r>
            <a:r>
              <a:rPr spc="5" dirty="0"/>
              <a:t> </a:t>
            </a:r>
            <a:r>
              <a:rPr dirty="0"/>
              <a:t>ISO9001:</a:t>
            </a:r>
            <a:r>
              <a:rPr spc="10" dirty="0"/>
              <a:t> </a:t>
            </a:r>
            <a:r>
              <a:rPr dirty="0"/>
              <a:t>200</a:t>
            </a:r>
            <a:r>
              <a:rPr spc="10" dirty="0"/>
              <a:t> </a:t>
            </a:r>
            <a:r>
              <a:rPr dirty="0"/>
              <a:t>13.Our</a:t>
            </a:r>
            <a:r>
              <a:rPr spc="5" dirty="0"/>
              <a:t> </a:t>
            </a:r>
            <a:r>
              <a:rPr lang="en-US" dirty="0"/>
              <a:t>products</a:t>
            </a:r>
            <a:r>
              <a:rPr spc="10" dirty="0"/>
              <a:t> </a:t>
            </a:r>
            <a:r>
              <a:rPr dirty="0"/>
              <a:t>have</a:t>
            </a:r>
            <a:r>
              <a:rPr spc="10" dirty="0"/>
              <a:t> </a:t>
            </a:r>
            <a:r>
              <a:rPr dirty="0"/>
              <a:t>good</a:t>
            </a:r>
            <a:r>
              <a:rPr spc="5" dirty="0"/>
              <a:t> </a:t>
            </a:r>
            <a:r>
              <a:rPr spc="-10" dirty="0"/>
              <a:t>property</a:t>
            </a:r>
            <a:endParaRPr spc="-10" dirty="0"/>
          </a:p>
          <a:p>
            <a:pPr marL="12700" marR="3295650" indent="34925">
              <a:lnSpc>
                <a:spcPts val="1120"/>
              </a:lnSpc>
              <a:spcBef>
                <a:spcPts val="65"/>
              </a:spcBef>
            </a:pPr>
            <a:r>
              <a:rPr dirty="0"/>
              <a:t>of abrasion</a:t>
            </a:r>
            <a:r>
              <a:rPr spc="5" dirty="0"/>
              <a:t> </a:t>
            </a:r>
            <a:r>
              <a:rPr dirty="0"/>
              <a:t>resistance, rust</a:t>
            </a:r>
            <a:r>
              <a:rPr spc="5" dirty="0"/>
              <a:t> </a:t>
            </a:r>
            <a:r>
              <a:rPr dirty="0"/>
              <a:t>proof and</a:t>
            </a:r>
            <a:r>
              <a:rPr spc="5" dirty="0"/>
              <a:t> </a:t>
            </a:r>
            <a:r>
              <a:rPr dirty="0"/>
              <a:t>sealing stability,</a:t>
            </a:r>
            <a:r>
              <a:rPr spc="5" dirty="0"/>
              <a:t> </a:t>
            </a:r>
            <a:r>
              <a:rPr dirty="0"/>
              <a:t>which meet</a:t>
            </a:r>
            <a:r>
              <a:rPr spc="5" dirty="0"/>
              <a:t> </a:t>
            </a:r>
            <a:r>
              <a:rPr spc="-10" dirty="0"/>
              <a:t>national </a:t>
            </a:r>
            <a:r>
              <a:rPr dirty="0"/>
              <a:t>standard of Packing</a:t>
            </a:r>
            <a:r>
              <a:rPr spc="5" dirty="0"/>
              <a:t> </a:t>
            </a:r>
            <a:r>
              <a:rPr dirty="0"/>
              <a:t>Containers for</a:t>
            </a:r>
            <a:r>
              <a:rPr spc="5" dirty="0"/>
              <a:t> </a:t>
            </a:r>
            <a:r>
              <a:rPr dirty="0"/>
              <a:t>Packages of</a:t>
            </a:r>
            <a:r>
              <a:rPr spc="5" dirty="0"/>
              <a:t> </a:t>
            </a:r>
            <a:r>
              <a:rPr dirty="0"/>
              <a:t>Dangerous Goods.</a:t>
            </a:r>
            <a:r>
              <a:rPr spc="5" dirty="0"/>
              <a:t> </a:t>
            </a:r>
            <a:r>
              <a:rPr dirty="0"/>
              <a:t>Our </a:t>
            </a:r>
            <a:r>
              <a:rPr spc="-10" dirty="0"/>
              <a:t>company </a:t>
            </a:r>
            <a:r>
              <a:rPr dirty="0"/>
              <a:t>is</a:t>
            </a:r>
            <a:r>
              <a:rPr spc="5" dirty="0"/>
              <a:t> </a:t>
            </a:r>
            <a:r>
              <a:rPr dirty="0"/>
              <a:t>not</a:t>
            </a:r>
            <a:r>
              <a:rPr spc="5" dirty="0"/>
              <a:t> </a:t>
            </a:r>
            <a:r>
              <a:rPr dirty="0"/>
              <a:t>only</a:t>
            </a:r>
            <a:r>
              <a:rPr spc="5" dirty="0"/>
              <a:t> </a:t>
            </a:r>
            <a:r>
              <a:rPr dirty="0"/>
              <a:t>the</a:t>
            </a:r>
            <a:r>
              <a:rPr spc="10" dirty="0"/>
              <a:t> </a:t>
            </a:r>
            <a:r>
              <a:rPr dirty="0"/>
              <a:t>member</a:t>
            </a:r>
            <a:r>
              <a:rPr spc="5" dirty="0"/>
              <a:t> </a:t>
            </a:r>
            <a:r>
              <a:rPr dirty="0"/>
              <a:t>of</a:t>
            </a:r>
            <a:r>
              <a:rPr spc="5" dirty="0"/>
              <a:t> </a:t>
            </a:r>
            <a:r>
              <a:rPr dirty="0"/>
              <a:t>Association</a:t>
            </a:r>
            <a:r>
              <a:rPr spc="10" dirty="0"/>
              <a:t> </a:t>
            </a:r>
            <a:r>
              <a:rPr dirty="0"/>
              <a:t>for</a:t>
            </a:r>
            <a:r>
              <a:rPr spc="5" dirty="0"/>
              <a:t> </a:t>
            </a:r>
            <a:r>
              <a:rPr dirty="0"/>
              <a:t>Quality</a:t>
            </a:r>
            <a:r>
              <a:rPr spc="5" dirty="0"/>
              <a:t> </a:t>
            </a:r>
            <a:r>
              <a:rPr dirty="0"/>
              <a:t>in</a:t>
            </a:r>
            <a:r>
              <a:rPr spc="10" dirty="0"/>
              <a:t> </a:t>
            </a:r>
            <a:r>
              <a:rPr dirty="0"/>
              <a:t>Guangdong</a:t>
            </a:r>
            <a:r>
              <a:rPr spc="5" dirty="0"/>
              <a:t> </a:t>
            </a:r>
            <a:r>
              <a:rPr spc="-10" dirty="0"/>
              <a:t>province,</a:t>
            </a:r>
            <a:r>
              <a:rPr dirty="0"/>
              <a:t>supporting</a:t>
            </a:r>
            <a:r>
              <a:rPr spc="10" dirty="0"/>
              <a:t> </a:t>
            </a:r>
            <a:r>
              <a:rPr spc="-20" dirty="0"/>
              <a:t>man</a:t>
            </a:r>
            <a:r>
              <a:rPr lang="en-US" spc="-20" dirty="0"/>
              <a:t>y </a:t>
            </a:r>
            <a:r>
              <a:rPr dirty="0"/>
              <a:t>of</a:t>
            </a:r>
            <a:r>
              <a:rPr spc="5" dirty="0"/>
              <a:t> </a:t>
            </a:r>
            <a:r>
              <a:rPr dirty="0"/>
              <a:t>International</a:t>
            </a:r>
            <a:r>
              <a:rPr spc="5" dirty="0"/>
              <a:t> </a:t>
            </a:r>
            <a:r>
              <a:rPr dirty="0"/>
              <a:t>and</a:t>
            </a:r>
            <a:r>
              <a:rPr spc="10" dirty="0"/>
              <a:t> </a:t>
            </a:r>
            <a:r>
              <a:rPr dirty="0"/>
              <a:t>domestic</a:t>
            </a:r>
            <a:r>
              <a:rPr spc="5" dirty="0"/>
              <a:t> </a:t>
            </a:r>
            <a:r>
              <a:rPr dirty="0"/>
              <a:t>well-known</a:t>
            </a:r>
            <a:r>
              <a:rPr spc="5" dirty="0"/>
              <a:t> </a:t>
            </a:r>
            <a:r>
              <a:rPr dirty="0"/>
              <a:t>enterprises.We,</a:t>
            </a:r>
            <a:r>
              <a:rPr spc="10" dirty="0"/>
              <a:t> </a:t>
            </a:r>
            <a:r>
              <a:rPr lang="en-US" spc="-10" dirty="0"/>
              <a:t>daner</a:t>
            </a:r>
            <a:r>
              <a:rPr spc="-10" dirty="0"/>
              <a:t>,</a:t>
            </a:r>
            <a:endParaRPr spc="-10" dirty="0"/>
          </a:p>
          <a:p>
            <a:pPr marL="12700" marR="3359150">
              <a:lnSpc>
                <a:spcPts val="1120"/>
              </a:lnSpc>
              <a:spcBef>
                <a:spcPts val="60"/>
              </a:spcBef>
            </a:pPr>
            <a:r>
              <a:rPr dirty="0"/>
              <a:t>are well experienced in</a:t>
            </a:r>
            <a:r>
              <a:rPr spc="5" dirty="0"/>
              <a:t> </a:t>
            </a:r>
            <a:r>
              <a:rPr dirty="0"/>
              <a:t>manufacturing </a:t>
            </a:r>
            <a:r>
              <a:rPr lang="en-US" dirty="0"/>
              <a:t>food packaging</a:t>
            </a:r>
            <a:r>
              <a:rPr dirty="0"/>
              <a:t>. With</a:t>
            </a:r>
            <a:r>
              <a:rPr spc="5" dirty="0"/>
              <a:t> </a:t>
            </a:r>
            <a:r>
              <a:rPr dirty="0"/>
              <a:t>high professional </a:t>
            </a:r>
            <a:r>
              <a:rPr spc="-10" dirty="0"/>
              <a:t>level </a:t>
            </a:r>
            <a:r>
              <a:rPr dirty="0"/>
              <a:t>in mechanic</a:t>
            </a:r>
            <a:r>
              <a:rPr spc="5" dirty="0"/>
              <a:t> </a:t>
            </a:r>
            <a:r>
              <a:rPr dirty="0"/>
              <a:t>manufacturing</a:t>
            </a:r>
            <a:r>
              <a:rPr spc="5" dirty="0"/>
              <a:t> </a:t>
            </a:r>
            <a:r>
              <a:rPr dirty="0"/>
              <a:t>and</a:t>
            </a:r>
            <a:r>
              <a:rPr spc="5" dirty="0"/>
              <a:t> </a:t>
            </a:r>
            <a:r>
              <a:rPr dirty="0"/>
              <a:t>mature</a:t>
            </a:r>
            <a:r>
              <a:rPr spc="5" dirty="0"/>
              <a:t> </a:t>
            </a:r>
            <a:r>
              <a:rPr dirty="0"/>
              <a:t>production</a:t>
            </a:r>
            <a:r>
              <a:rPr spc="5" dirty="0"/>
              <a:t> </a:t>
            </a:r>
            <a:r>
              <a:rPr dirty="0"/>
              <a:t>techniques,</a:t>
            </a:r>
            <a:r>
              <a:rPr spc="5" dirty="0"/>
              <a:t> </a:t>
            </a:r>
            <a:r>
              <a:rPr dirty="0"/>
              <a:t>and</a:t>
            </a:r>
            <a:r>
              <a:rPr spc="5" dirty="0"/>
              <a:t> </a:t>
            </a:r>
            <a:r>
              <a:rPr dirty="0"/>
              <a:t>based</a:t>
            </a:r>
            <a:r>
              <a:rPr spc="5" dirty="0"/>
              <a:t> </a:t>
            </a:r>
            <a:r>
              <a:rPr dirty="0"/>
              <a:t>on</a:t>
            </a:r>
            <a:r>
              <a:rPr spc="5" dirty="0"/>
              <a:t> </a:t>
            </a:r>
            <a:r>
              <a:rPr spc="-25" dirty="0"/>
              <a:t>the</a:t>
            </a:r>
            <a:endParaRPr spc="-25" dirty="0"/>
          </a:p>
          <a:p>
            <a:pPr marL="12700">
              <a:lnSpc>
                <a:spcPts val="1045"/>
              </a:lnSpc>
            </a:pPr>
            <a:r>
              <a:rPr dirty="0"/>
              <a:t>service</a:t>
            </a:r>
            <a:r>
              <a:rPr spc="10" dirty="0"/>
              <a:t> </a:t>
            </a:r>
            <a:r>
              <a:rPr dirty="0"/>
              <a:t>tenet</a:t>
            </a:r>
            <a:r>
              <a:rPr spc="15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dirty="0"/>
              <a:t>"Customer-centered,</a:t>
            </a:r>
            <a:r>
              <a:rPr spc="15" dirty="0"/>
              <a:t> </a:t>
            </a:r>
            <a:r>
              <a:rPr spc="-10" dirty="0"/>
              <a:t>Credit-</a:t>
            </a:r>
            <a:r>
              <a:rPr dirty="0"/>
              <a:t>based",</a:t>
            </a:r>
            <a:r>
              <a:rPr spc="10" dirty="0"/>
              <a:t> </a:t>
            </a:r>
            <a:r>
              <a:rPr dirty="0"/>
              <a:t>we</a:t>
            </a:r>
            <a:r>
              <a:rPr spc="15" dirty="0"/>
              <a:t> </a:t>
            </a:r>
            <a:r>
              <a:rPr dirty="0"/>
              <a:t>are</a:t>
            </a:r>
            <a:r>
              <a:rPr spc="10" dirty="0"/>
              <a:t> </a:t>
            </a:r>
            <a:r>
              <a:rPr dirty="0"/>
              <a:t>increasingly</a:t>
            </a:r>
            <a:r>
              <a:rPr spc="15" dirty="0"/>
              <a:t> </a:t>
            </a:r>
            <a:r>
              <a:rPr spc="-10" dirty="0"/>
              <a:t>innovating</a:t>
            </a:r>
            <a:endParaRPr spc="-10" dirty="0"/>
          </a:p>
          <a:p>
            <a:pPr marL="12700" marR="3486150" indent="34925">
              <a:lnSpc>
                <a:spcPts val="1120"/>
              </a:lnSpc>
              <a:spcBef>
                <a:spcPts val="60"/>
              </a:spcBef>
            </a:pPr>
            <a:r>
              <a:rPr dirty="0"/>
              <a:t>and</a:t>
            </a:r>
            <a:r>
              <a:rPr spc="5" dirty="0"/>
              <a:t> </a:t>
            </a:r>
            <a:r>
              <a:rPr dirty="0"/>
              <a:t>expanding.</a:t>
            </a:r>
            <a:r>
              <a:rPr spc="5" dirty="0"/>
              <a:t> </a:t>
            </a:r>
            <a:r>
              <a:rPr dirty="0"/>
              <a:t>Since</a:t>
            </a:r>
            <a:r>
              <a:rPr spc="10" dirty="0"/>
              <a:t> </a:t>
            </a:r>
            <a:r>
              <a:rPr dirty="0"/>
              <a:t>the</a:t>
            </a:r>
            <a:r>
              <a:rPr spc="5" dirty="0"/>
              <a:t> </a:t>
            </a:r>
            <a:r>
              <a:rPr dirty="0"/>
              <a:t>establishment</a:t>
            </a:r>
            <a:r>
              <a:rPr spc="10" dirty="0"/>
              <a:t> </a:t>
            </a:r>
            <a:r>
              <a:rPr dirty="0"/>
              <a:t>in</a:t>
            </a:r>
            <a:r>
              <a:rPr spc="5" dirty="0"/>
              <a:t> </a:t>
            </a:r>
            <a:r>
              <a:rPr dirty="0"/>
              <a:t>the</a:t>
            </a:r>
            <a:r>
              <a:rPr spc="5" dirty="0"/>
              <a:t> </a:t>
            </a:r>
            <a:r>
              <a:rPr dirty="0"/>
              <a:t>year</a:t>
            </a:r>
            <a:r>
              <a:rPr spc="10" dirty="0"/>
              <a:t> </a:t>
            </a:r>
            <a:r>
              <a:rPr dirty="0"/>
              <a:t>of</a:t>
            </a:r>
            <a:r>
              <a:rPr spc="5" dirty="0"/>
              <a:t> </a:t>
            </a:r>
            <a:r>
              <a:rPr dirty="0"/>
              <a:t>20</a:t>
            </a:r>
            <a:r>
              <a:rPr lang="en-US" dirty="0"/>
              <a:t>13</a:t>
            </a:r>
            <a:r>
              <a:rPr dirty="0"/>
              <a:t>,</a:t>
            </a:r>
            <a:r>
              <a:rPr spc="10" dirty="0"/>
              <a:t> </a:t>
            </a:r>
            <a:r>
              <a:rPr dirty="0"/>
              <a:t>we</a:t>
            </a:r>
            <a:r>
              <a:rPr spc="5" dirty="0"/>
              <a:t> </a:t>
            </a:r>
            <a:r>
              <a:rPr dirty="0"/>
              <a:t>have</a:t>
            </a:r>
            <a:r>
              <a:rPr spc="5" dirty="0"/>
              <a:t> </a:t>
            </a:r>
            <a:r>
              <a:rPr spc="-10" dirty="0"/>
              <a:t>already </a:t>
            </a:r>
            <a:r>
              <a:rPr dirty="0"/>
              <a:t>had </a:t>
            </a:r>
            <a:r>
              <a:rPr lang="en-US" dirty="0"/>
              <a:t>five</a:t>
            </a:r>
            <a:r>
              <a:rPr spc="5" dirty="0"/>
              <a:t> </a:t>
            </a:r>
            <a:r>
              <a:rPr dirty="0"/>
              <a:t>canning production</a:t>
            </a:r>
            <a:r>
              <a:rPr spc="5" dirty="0"/>
              <a:t> </a:t>
            </a:r>
            <a:r>
              <a:rPr dirty="0"/>
              <a:t>lines,</a:t>
            </a:r>
            <a:r>
              <a:rPr lang="en-US" dirty="0"/>
              <a:t>10 injection equipments,</a:t>
            </a:r>
            <a:r>
              <a:rPr spc="5" dirty="0"/>
              <a:t> Multiple paper cans manufacturing related equipment</a:t>
            </a:r>
            <a:r>
              <a:rPr lang="en-US" spc="5" dirty="0"/>
              <a:t> ,</a:t>
            </a:r>
            <a:r>
              <a:rPr dirty="0"/>
              <a:t>several productions</a:t>
            </a:r>
            <a:r>
              <a:rPr spc="5" dirty="0"/>
              <a:t> </a:t>
            </a:r>
            <a:r>
              <a:rPr dirty="0"/>
              <a:t>for</a:t>
            </a:r>
            <a:r>
              <a:rPr spc="5" dirty="0"/>
              <a:t> </a:t>
            </a:r>
            <a:r>
              <a:rPr dirty="0"/>
              <a:t>sundry cans</a:t>
            </a:r>
            <a:r>
              <a:rPr spc="5" dirty="0"/>
              <a:t> </a:t>
            </a:r>
            <a:r>
              <a:rPr spc="-25" dirty="0"/>
              <a:t>and </a:t>
            </a:r>
            <a:r>
              <a:rPr dirty="0"/>
              <a:t>related</a:t>
            </a:r>
            <a:r>
              <a:rPr spc="10" dirty="0"/>
              <a:t> </a:t>
            </a:r>
            <a:r>
              <a:rPr dirty="0"/>
              <a:t>supporting</a:t>
            </a:r>
            <a:r>
              <a:rPr spc="10" dirty="0"/>
              <a:t> </a:t>
            </a:r>
            <a:r>
              <a:rPr dirty="0"/>
              <a:t>equipments,</a:t>
            </a:r>
            <a:r>
              <a:rPr spc="15" dirty="0"/>
              <a:t> </a:t>
            </a:r>
            <a:r>
              <a:rPr dirty="0"/>
              <a:t>and</a:t>
            </a:r>
            <a:r>
              <a:rPr spc="10" dirty="0"/>
              <a:t> </a:t>
            </a:r>
            <a:r>
              <a:rPr dirty="0"/>
              <a:t>meanwhile</a:t>
            </a:r>
            <a:r>
              <a:rPr spc="10" dirty="0"/>
              <a:t> </a:t>
            </a:r>
            <a:r>
              <a:rPr dirty="0"/>
              <a:t>owned</a:t>
            </a:r>
            <a:r>
              <a:rPr spc="15" dirty="0"/>
              <a:t> </a:t>
            </a:r>
            <a:r>
              <a:rPr dirty="0"/>
              <a:t>more</a:t>
            </a:r>
            <a:r>
              <a:rPr spc="10" dirty="0"/>
              <a:t> </a:t>
            </a:r>
            <a:r>
              <a:rPr dirty="0"/>
              <a:t>than</a:t>
            </a:r>
            <a:r>
              <a:rPr spc="10" dirty="0"/>
              <a:t> </a:t>
            </a:r>
            <a:r>
              <a:rPr dirty="0"/>
              <a:t>one</a:t>
            </a:r>
            <a:r>
              <a:rPr spc="15" dirty="0"/>
              <a:t> </a:t>
            </a:r>
            <a:r>
              <a:rPr spc="-10" dirty="0"/>
              <a:t>hundred</a:t>
            </a:r>
            <a:endParaRPr spc="-10" dirty="0"/>
          </a:p>
          <a:p>
            <a:pPr marL="12700">
              <a:lnSpc>
                <a:spcPts val="1040"/>
              </a:lnSpc>
            </a:pPr>
            <a:r>
              <a:rPr dirty="0"/>
              <a:t>different kinds of moulds for</a:t>
            </a:r>
            <a:r>
              <a:rPr spc="5" dirty="0"/>
              <a:t> </a:t>
            </a:r>
            <a:r>
              <a:rPr dirty="0"/>
              <a:t>canning production. Our R&amp;D center</a:t>
            </a:r>
            <a:r>
              <a:rPr spc="5" dirty="0"/>
              <a:t> </a:t>
            </a:r>
            <a:r>
              <a:rPr dirty="0"/>
              <a:t>keeps </a:t>
            </a:r>
            <a:r>
              <a:rPr spc="-10" dirty="0"/>
              <a:t>developing</a:t>
            </a:r>
            <a:endParaRPr spc="-10" dirty="0"/>
          </a:p>
          <a:p>
            <a:pPr marL="12700">
              <a:lnSpc>
                <a:spcPts val="1080"/>
              </a:lnSpc>
            </a:pPr>
            <a:r>
              <a:rPr dirty="0"/>
              <a:t>new products for customers.</a:t>
            </a:r>
            <a:r>
              <a:rPr spc="5" dirty="0"/>
              <a:t> </a:t>
            </a:r>
            <a:r>
              <a:rPr dirty="0"/>
              <a:t>We have gained much</a:t>
            </a:r>
            <a:r>
              <a:rPr spc="5" dirty="0"/>
              <a:t> </a:t>
            </a:r>
            <a:r>
              <a:rPr dirty="0"/>
              <a:t>more competitive advantages in</a:t>
            </a:r>
            <a:r>
              <a:rPr spc="5" dirty="0"/>
              <a:t> </a:t>
            </a:r>
            <a:r>
              <a:rPr dirty="0"/>
              <a:t>production </a:t>
            </a:r>
            <a:r>
              <a:rPr spc="-10" dirty="0"/>
              <a:t>technology,</a:t>
            </a:r>
            <a:endParaRPr spc="-10" dirty="0"/>
          </a:p>
          <a:p>
            <a:pPr marL="47625">
              <a:lnSpc>
                <a:spcPts val="2080"/>
              </a:lnSpc>
            </a:pPr>
            <a:r>
              <a:rPr dirty="0"/>
              <a:t>product</a:t>
            </a:r>
            <a:r>
              <a:rPr spc="5" dirty="0"/>
              <a:t> </a:t>
            </a:r>
            <a:r>
              <a:rPr dirty="0"/>
              <a:t>quality,</a:t>
            </a:r>
            <a:r>
              <a:rPr spc="5" dirty="0"/>
              <a:t> </a:t>
            </a:r>
            <a:r>
              <a:rPr dirty="0"/>
              <a:t>management,</a:t>
            </a:r>
            <a:r>
              <a:rPr spc="10" dirty="0"/>
              <a:t> </a:t>
            </a:r>
            <a:r>
              <a:rPr dirty="0"/>
              <a:t>customers'</a:t>
            </a:r>
            <a:r>
              <a:rPr spc="5" dirty="0"/>
              <a:t> </a:t>
            </a:r>
            <a:r>
              <a:rPr dirty="0"/>
              <a:t>satisfaction,</a:t>
            </a:r>
            <a:r>
              <a:rPr spc="10" dirty="0"/>
              <a:t> </a:t>
            </a:r>
            <a:r>
              <a:rPr dirty="0"/>
              <a:t>etc,</a:t>
            </a:r>
            <a:r>
              <a:rPr spc="5" dirty="0"/>
              <a:t> </a:t>
            </a:r>
            <a:r>
              <a:rPr dirty="0"/>
              <a:t>through</a:t>
            </a:r>
            <a:r>
              <a:rPr spc="5" dirty="0"/>
              <a:t> </a:t>
            </a:r>
            <a:r>
              <a:rPr dirty="0"/>
              <a:t>the</a:t>
            </a:r>
            <a:r>
              <a:rPr spc="10" dirty="0"/>
              <a:t> </a:t>
            </a:r>
            <a:r>
              <a:rPr dirty="0"/>
              <a:t>effort</a:t>
            </a:r>
            <a:r>
              <a:rPr spc="5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spc="-10" dirty="0"/>
              <a:t>new-</a:t>
            </a:r>
            <a:r>
              <a:rPr dirty="0"/>
              <a:t>product</a:t>
            </a:r>
            <a:r>
              <a:rPr spc="5" dirty="0"/>
              <a:t> </a:t>
            </a:r>
            <a:r>
              <a:rPr dirty="0"/>
              <a:t>development</a:t>
            </a:r>
            <a:r>
              <a:rPr spc="5" dirty="0"/>
              <a:t> </a:t>
            </a:r>
            <a:r>
              <a:rPr dirty="0"/>
              <a:t>from</a:t>
            </a:r>
            <a:r>
              <a:rPr spc="10" dirty="0"/>
              <a:t> </a:t>
            </a:r>
            <a:r>
              <a:rPr dirty="0"/>
              <a:t>our</a:t>
            </a:r>
            <a:r>
              <a:rPr spc="5" dirty="0"/>
              <a:t> </a:t>
            </a:r>
            <a:r>
              <a:rPr dirty="0"/>
              <a:t>R&amp;D</a:t>
            </a:r>
            <a:r>
              <a:rPr spc="10" dirty="0"/>
              <a:t> </a:t>
            </a:r>
            <a:r>
              <a:rPr dirty="0"/>
              <a:t>center</a:t>
            </a:r>
            <a:r>
              <a:rPr spc="5" dirty="0"/>
              <a:t> </a:t>
            </a:r>
            <a:r>
              <a:rPr dirty="0"/>
              <a:t>and</a:t>
            </a:r>
            <a:r>
              <a:rPr spc="5" dirty="0"/>
              <a:t> </a:t>
            </a:r>
            <a:r>
              <a:rPr dirty="0"/>
              <a:t>all</a:t>
            </a:r>
            <a:r>
              <a:rPr spc="10" dirty="0"/>
              <a:t> </a:t>
            </a:r>
            <a:r>
              <a:rPr spc="-10" dirty="0"/>
              <a:t>staff</a:t>
            </a:r>
            <a:r>
              <a:rPr sz="1800" spc="-10" dirty="0"/>
              <a:t>.</a:t>
            </a:r>
            <a:endParaRPr sz="180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400" y="533400"/>
            <a:ext cx="1178560" cy="9931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object 343"/>
          <p:cNvSpPr/>
          <p:nvPr/>
        </p:nvSpPr>
        <p:spPr>
          <a:xfrm>
            <a:off x="3774440" y="6424930"/>
            <a:ext cx="22225" cy="6350"/>
          </a:xfrm>
          <a:custGeom>
            <a:avLst/>
            <a:gdLst/>
            <a:ahLst/>
            <a:cxnLst/>
            <a:rect l="l" t="t" r="r" b="b"/>
            <a:pathLst>
              <a:path w="22225" h="6350">
                <a:moveTo>
                  <a:pt x="0" y="5897"/>
                </a:moveTo>
                <a:lnTo>
                  <a:pt x="22002" y="0"/>
                </a:lnTo>
              </a:path>
            </a:pathLst>
          </a:custGeom>
          <a:ln w="61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914400"/>
            <a:ext cx="5399405" cy="4900930"/>
          </a:xfrm>
          <a:prstGeom prst="rect">
            <a:avLst/>
          </a:prstGeom>
        </p:spPr>
      </p:pic>
      <p:sp>
        <p:nvSpPr>
          <p:cNvPr id="565" name="object 565"/>
          <p:cNvSpPr txBox="1">
            <a:spLocks noGrp="1"/>
          </p:cNvSpPr>
          <p:nvPr>
            <p:ph type="title"/>
          </p:nvPr>
        </p:nvSpPr>
        <p:spPr>
          <a:xfrm>
            <a:off x="3429000" y="0"/>
            <a:ext cx="4646295" cy="494030"/>
          </a:xfrm>
          <a:prstGeom prst="rect">
            <a:avLst/>
          </a:prstGeom>
          <a:gradFill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rgbClr val="BED5FF"/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</p:spPr>
        <p:style>
          <a:lnRef idx="2">
            <a:schemeClr val="accent1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0" tIns="187172" rIns="0" bIns="0" rtlCol="0">
            <a:spAutoFit/>
          </a:bodyPr>
          <a:p>
            <a:pPr marL="1422400">
              <a:lnSpc>
                <a:spcPct val="100000"/>
              </a:lnSpc>
              <a:spcBef>
                <a:spcPts val="95"/>
              </a:spcBef>
            </a:pPr>
            <a:r>
              <a:rPr lang="en-US" sz="2000" dirty="0"/>
              <a:t>Workshop show</a:t>
            </a:r>
            <a:endParaRPr lang="en-US" altLang="zh-CN" sz="2000" dirty="0"/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3352800"/>
            <a:ext cx="6288405" cy="2347595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1066800"/>
            <a:ext cx="3325495" cy="2232025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5695" y="1219200"/>
            <a:ext cx="3433445" cy="20783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object 343"/>
          <p:cNvSpPr/>
          <p:nvPr/>
        </p:nvSpPr>
        <p:spPr>
          <a:xfrm>
            <a:off x="3774440" y="6424930"/>
            <a:ext cx="22225" cy="6350"/>
          </a:xfrm>
          <a:custGeom>
            <a:avLst/>
            <a:gdLst/>
            <a:ahLst/>
            <a:cxnLst/>
            <a:rect l="l" t="t" r="r" b="b"/>
            <a:pathLst>
              <a:path w="22225" h="6350">
                <a:moveTo>
                  <a:pt x="0" y="5897"/>
                </a:moveTo>
                <a:lnTo>
                  <a:pt x="22002" y="0"/>
                </a:lnTo>
              </a:path>
            </a:pathLst>
          </a:custGeom>
          <a:ln w="61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" name="object 565"/>
          <p:cNvSpPr txBox="1">
            <a:spLocks noGrp="1"/>
          </p:cNvSpPr>
          <p:nvPr>
            <p:ph type="title"/>
          </p:nvPr>
        </p:nvSpPr>
        <p:spPr>
          <a:xfrm>
            <a:off x="3429000" y="0"/>
            <a:ext cx="4646295" cy="494030"/>
          </a:xfrm>
          <a:prstGeom prst="rect">
            <a:avLst/>
          </a:prstGeom>
          <a:gradFill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rgbClr val="BED5FF"/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</p:spPr>
        <p:style>
          <a:lnRef idx="2">
            <a:schemeClr val="accent1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0" tIns="187172" rIns="0" bIns="0" rtlCol="0">
            <a:spAutoFit/>
          </a:bodyPr>
          <a:p>
            <a:pPr marL="1422400">
              <a:lnSpc>
                <a:spcPct val="100000"/>
              </a:lnSpc>
              <a:spcBef>
                <a:spcPts val="95"/>
              </a:spcBef>
            </a:pPr>
            <a:r>
              <a:rPr lang="en-US" sz="2000" dirty="0"/>
              <a:t>Warehous Display</a:t>
            </a:r>
            <a:endParaRPr lang="en-US" altLang="zh-CN" sz="20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47800"/>
            <a:ext cx="5128260" cy="47453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447800"/>
            <a:ext cx="5252085" cy="46685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1503" rIns="0" bIns="0" rtlCol="0">
            <a:spAutoFit/>
          </a:bodyPr>
          <a:lstStyle/>
          <a:p>
            <a:pPr marL="22352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Certifications</a:t>
            </a:r>
            <a:endParaRPr spc="-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/>
            </a:gs>
            <a:gs pos="94000">
              <a:schemeClr val="accent1">
                <a:lumMod val="30000"/>
                <a:lumOff val="7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65" name="object 565"/>
          <p:cNvSpPr txBox="1">
            <a:spLocks noGrp="1"/>
          </p:cNvSpPr>
          <p:nvPr>
            <p:ph type="title"/>
          </p:nvPr>
        </p:nvSpPr>
        <p:spPr>
          <a:xfrm>
            <a:off x="2880360" y="431165"/>
            <a:ext cx="7016750" cy="494030"/>
          </a:xfrm>
          <a:prstGeom prst="rect">
            <a:avLst/>
          </a:prstGeom>
          <a:gradFill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rgbClr val="BED5FF"/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</p:spPr>
        <p:style>
          <a:lnRef idx="2">
            <a:schemeClr val="accent1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0" tIns="187172" rIns="0" bIns="0" rtlCol="0">
            <a:spAutoFit/>
          </a:bodyPr>
          <a:lstStyle/>
          <a:p>
            <a:pPr marL="1422400">
              <a:lnSpc>
                <a:spcPct val="100000"/>
              </a:lnSpc>
              <a:spcBef>
                <a:spcPts val="95"/>
              </a:spcBef>
            </a:pPr>
            <a:r>
              <a:rPr lang="en-US" sz="2000" dirty="0"/>
              <a:t>Paper Can </a:t>
            </a:r>
            <a:r>
              <a:rPr lang="en-US" altLang="zh-CN" sz="2000" dirty="0"/>
              <a:t>P</a:t>
            </a:r>
            <a:r>
              <a:rPr lang="en-US" altLang="zh-CN" sz="2000" dirty="0"/>
              <a:t>ackaging Solutions</a:t>
            </a:r>
            <a:endParaRPr lang="en-US" altLang="zh-CN" sz="2000" dirty="0"/>
          </a:p>
        </p:txBody>
      </p:sp>
      <p:pic>
        <p:nvPicPr>
          <p:cNvPr id="566" name="图片 565" descr="01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6400"/>
            <a:ext cx="12270740" cy="42068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/>
            </a:gs>
            <a:gs pos="81000">
              <a:srgbClr val="BED5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601980" y="5146675"/>
            <a:ext cx="2258695" cy="1097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Calibri" panose="020F0502020204030204"/>
                <a:cs typeface="Calibri" panose="020F0502020204030204"/>
              </a:rPr>
              <a:t>Dia</a:t>
            </a:r>
            <a:r>
              <a:rPr lang="en-US" altLang="en-US" sz="1600" dirty="0">
                <a:latin typeface="Calibri" panose="020F0502020204030204"/>
                <a:cs typeface="Calibri" panose="020F0502020204030204"/>
              </a:rPr>
              <a:t>63</a:t>
            </a:r>
            <a:r>
              <a:rPr sz="1600" dirty="0">
                <a:latin typeface="Calibri" panose="020F0502020204030204"/>
                <a:cs typeface="Calibri" panose="020F0502020204030204"/>
              </a:rPr>
              <a:t>x</a:t>
            </a:r>
            <a:r>
              <a:rPr sz="16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latin typeface="Calibri" panose="020F0502020204030204"/>
                <a:cs typeface="Calibri" panose="020F0502020204030204"/>
              </a:rPr>
              <a:t>H</a:t>
            </a:r>
            <a:r>
              <a:rPr lang="en-US" altLang="en-US" sz="1600" spc="-10" dirty="0">
                <a:latin typeface="Calibri" panose="020F0502020204030204"/>
                <a:cs typeface="Calibri" panose="020F0502020204030204"/>
              </a:rPr>
              <a:t>160</a:t>
            </a:r>
            <a:r>
              <a:rPr sz="1600" spc="-10" dirty="0">
                <a:latin typeface="Calibri" panose="020F0502020204030204"/>
                <a:cs typeface="Calibri" panose="020F0502020204030204"/>
              </a:rPr>
              <a:t>mm</a:t>
            </a:r>
            <a:endParaRPr sz="1600" spc="-10" dirty="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Calibri" panose="020F0502020204030204"/>
                <a:cs typeface="Calibri" panose="020F0502020204030204"/>
                <a:sym typeface="+mn-ea"/>
              </a:rPr>
              <a:t>Dia</a:t>
            </a:r>
            <a:r>
              <a:rPr lang="en-US" altLang="en-US" sz="1600" dirty="0">
                <a:latin typeface="Calibri" panose="020F0502020204030204"/>
                <a:cs typeface="Calibri" panose="020F0502020204030204"/>
                <a:sym typeface="+mn-ea"/>
              </a:rPr>
              <a:t>66</a:t>
            </a:r>
            <a:r>
              <a:rPr sz="1600" dirty="0">
                <a:latin typeface="Calibri" panose="020F0502020204030204"/>
                <a:cs typeface="Calibri" panose="020F0502020204030204"/>
                <a:sym typeface="+mn-ea"/>
              </a:rPr>
              <a:t>x</a:t>
            </a:r>
            <a:r>
              <a:rPr sz="1600" spc="-60" dirty="0">
                <a:latin typeface="Calibri" panose="020F0502020204030204"/>
                <a:cs typeface="Calibri" panose="020F0502020204030204"/>
                <a:sym typeface="+mn-ea"/>
              </a:rPr>
              <a:t> </a:t>
            </a:r>
            <a:r>
              <a:rPr sz="1600" spc="-10" dirty="0">
                <a:latin typeface="Calibri" panose="020F0502020204030204"/>
                <a:cs typeface="Calibri" panose="020F0502020204030204"/>
                <a:sym typeface="+mn-ea"/>
              </a:rPr>
              <a:t>H</a:t>
            </a:r>
            <a:r>
              <a:rPr lang="en-US" altLang="en-US" sz="1600" spc="-10" dirty="0">
                <a:latin typeface="Calibri" panose="020F0502020204030204"/>
                <a:cs typeface="Calibri" panose="020F0502020204030204"/>
                <a:sym typeface="+mn-ea"/>
              </a:rPr>
              <a:t>105</a:t>
            </a:r>
            <a:r>
              <a:rPr sz="1600" spc="-10" dirty="0">
                <a:latin typeface="Calibri" panose="020F0502020204030204"/>
                <a:cs typeface="Calibri" panose="020F0502020204030204"/>
                <a:sym typeface="+mn-ea"/>
              </a:rPr>
              <a:t>mm</a:t>
            </a:r>
            <a:endParaRPr sz="1600" spc="-10" dirty="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 panose="020F0502020204030204"/>
                <a:cs typeface="Calibri" panose="020F0502020204030204"/>
                <a:sym typeface="+mn-ea"/>
              </a:rPr>
              <a:t>Dia</a:t>
            </a:r>
            <a:r>
              <a:rPr lang="en-US" altLang="en-US" sz="1800" dirty="0">
                <a:latin typeface="Calibri" panose="020F0502020204030204"/>
                <a:cs typeface="Calibri" panose="020F0502020204030204"/>
                <a:sym typeface="+mn-ea"/>
              </a:rPr>
              <a:t>89</a:t>
            </a:r>
            <a:r>
              <a:rPr sz="1800" dirty="0">
                <a:latin typeface="Calibri" panose="020F0502020204030204"/>
                <a:cs typeface="Calibri" panose="020F0502020204030204"/>
                <a:sym typeface="+mn-ea"/>
              </a:rPr>
              <a:t>x</a:t>
            </a:r>
            <a:r>
              <a:rPr sz="1800" spc="-60" dirty="0">
                <a:latin typeface="Calibri" panose="020F0502020204030204"/>
                <a:cs typeface="Calibri" panose="020F0502020204030204"/>
                <a:sym typeface="+mn-ea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  <a:sym typeface="+mn-ea"/>
              </a:rPr>
              <a:t>H</a:t>
            </a:r>
            <a:r>
              <a:rPr lang="en-US" altLang="en-US" sz="1800" spc="-10" dirty="0">
                <a:latin typeface="Calibri" panose="020F0502020204030204"/>
                <a:cs typeface="Calibri" panose="020F0502020204030204"/>
                <a:sym typeface="+mn-ea"/>
              </a:rPr>
              <a:t>140</a:t>
            </a:r>
            <a:r>
              <a:rPr sz="1800" spc="-10" dirty="0">
                <a:latin typeface="Calibri" panose="020F0502020204030204"/>
                <a:cs typeface="Calibri" panose="020F0502020204030204"/>
                <a:sym typeface="+mn-ea"/>
              </a:rPr>
              <a:t>mm</a:t>
            </a:r>
            <a:endParaRPr sz="1600" spc="-10" dirty="0">
              <a:latin typeface="Calibri" panose="020F0502020204030204"/>
              <a:cs typeface="Calibri" panose="020F0502020204030204"/>
              <a:sym typeface="+mn-ea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 panose="020F0502020204030204"/>
                <a:cs typeface="Calibri" panose="020F0502020204030204"/>
                <a:sym typeface="+mn-ea"/>
              </a:rPr>
              <a:t>Dia</a:t>
            </a:r>
            <a:r>
              <a:rPr lang="en-US" altLang="en-US" sz="1800" dirty="0">
                <a:latin typeface="Calibri" panose="020F0502020204030204"/>
                <a:cs typeface="Calibri" panose="020F0502020204030204"/>
                <a:sym typeface="+mn-ea"/>
              </a:rPr>
              <a:t>105</a:t>
            </a:r>
            <a:r>
              <a:rPr sz="1800" dirty="0">
                <a:latin typeface="Calibri" panose="020F0502020204030204"/>
                <a:cs typeface="Calibri" panose="020F0502020204030204"/>
                <a:sym typeface="+mn-ea"/>
              </a:rPr>
              <a:t>x</a:t>
            </a:r>
            <a:r>
              <a:rPr sz="1800" spc="-60" dirty="0">
                <a:latin typeface="Calibri" panose="020F0502020204030204"/>
                <a:cs typeface="Calibri" panose="020F0502020204030204"/>
                <a:sym typeface="+mn-ea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  <a:sym typeface="+mn-ea"/>
              </a:rPr>
              <a:t>H</a:t>
            </a:r>
            <a:r>
              <a:rPr lang="en-US" altLang="en-US" sz="1800" spc="-10" dirty="0">
                <a:latin typeface="Calibri" panose="020F0502020204030204"/>
                <a:cs typeface="Calibri" panose="020F0502020204030204"/>
                <a:sym typeface="+mn-ea"/>
              </a:rPr>
              <a:t>155</a:t>
            </a:r>
            <a:r>
              <a:rPr sz="1800" spc="-10" dirty="0">
                <a:latin typeface="Calibri" panose="020F0502020204030204"/>
                <a:cs typeface="Calibri" panose="020F0502020204030204"/>
                <a:sym typeface="+mn-ea"/>
              </a:rPr>
              <a:t>mm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 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62134" y="5146675"/>
            <a:ext cx="237236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en-US" sz="1800" dirty="0">
                <a:latin typeface="Calibri" panose="020F0502020204030204"/>
                <a:cs typeface="Calibri" panose="020F0502020204030204"/>
              </a:rPr>
              <a:t>D65xH95mm</a:t>
            </a:r>
            <a:endParaRPr lang="en-US" altLang="en-US"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63111" y="537972"/>
            <a:ext cx="4514215" cy="661670"/>
          </a:xfrm>
          <a:custGeom>
            <a:avLst/>
            <a:gdLst/>
            <a:ahLst/>
            <a:cxnLst/>
            <a:rect l="l" t="t" r="r" b="b"/>
            <a:pathLst>
              <a:path w="4514215" h="661669">
                <a:moveTo>
                  <a:pt x="4514088" y="661416"/>
                </a:moveTo>
                <a:lnTo>
                  <a:pt x="0" y="661416"/>
                </a:lnTo>
                <a:lnTo>
                  <a:pt x="0" y="0"/>
                </a:lnTo>
                <a:lnTo>
                  <a:pt x="4514088" y="0"/>
                </a:lnTo>
                <a:lnTo>
                  <a:pt x="4514088" y="661416"/>
                </a:lnTo>
                <a:close/>
              </a:path>
            </a:pathLst>
          </a:custGeom>
          <a:solidFill>
            <a:srgbClr val="5CBA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487930" y="537845"/>
            <a:ext cx="6432550" cy="840740"/>
          </a:xfrm>
          <a:prstGeom prst="rect">
            <a:avLst/>
          </a:prstGeom>
          <a:gradFill>
            <a:gsLst>
              <a:gs pos="100000">
                <a:srgbClr val="F9F8CA"/>
              </a:gs>
              <a:gs pos="28000">
                <a:srgbClr val="BED5FF"/>
              </a:gs>
            </a:gsLst>
            <a:lin ang="16200000" scaled="0"/>
          </a:gra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wrap="square" lIns="0" tIns="79375" rIns="0" bIns="0" rtlCol="0">
            <a:noAutofit/>
          </a:bodyPr>
          <a:lstStyle/>
          <a:p>
            <a:pPr marL="123190" algn="ctr">
              <a:lnSpc>
                <a:spcPct val="90000"/>
              </a:lnSpc>
              <a:spcBef>
                <a:spcPts val="625"/>
              </a:spcBef>
            </a:pPr>
            <a:r>
              <a:rPr lang="en-US" sz="2800" dirty="0"/>
              <a:t>Paper</a:t>
            </a:r>
            <a:r>
              <a:rPr sz="2800" dirty="0"/>
              <a:t> </a:t>
            </a:r>
            <a:r>
              <a:rPr lang="en-US" sz="2800" dirty="0"/>
              <a:t>C</a:t>
            </a:r>
            <a:r>
              <a:rPr sz="2800" dirty="0"/>
              <a:t>an </a:t>
            </a:r>
            <a:r>
              <a:rPr lang="en-US" sz="2800" spc="-10" dirty="0">
                <a:sym typeface="+mn-ea"/>
              </a:rPr>
              <a:t>for </a:t>
            </a:r>
            <a:r>
              <a:rPr lang="en-US" sz="2800" spc="-10" dirty="0"/>
              <a:t>S</a:t>
            </a:r>
            <a:r>
              <a:rPr sz="2800" spc="-10" dirty="0"/>
              <a:t>eries</a:t>
            </a:r>
            <a:r>
              <a:rPr lang="en-US" sz="2800" spc="-10" dirty="0"/>
              <a:t> Food</a:t>
            </a:r>
            <a:br>
              <a:rPr lang="en-US" sz="2800" spc="-10" dirty="0"/>
            </a:br>
            <a:r>
              <a:rPr lang="en-US" sz="1400" spc="-10" dirty="0">
                <a:solidFill>
                  <a:schemeClr val="bg1"/>
                </a:solidFill>
              </a:rPr>
              <a:t>(customized size and design/logo/labels)</a:t>
            </a:r>
            <a:endParaRPr lang="en-US" sz="1400" spc="-10" dirty="0">
              <a:solidFill>
                <a:schemeClr val="bg1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2999" y="4488561"/>
            <a:ext cx="138112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round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can</a:t>
            </a:r>
            <a:r>
              <a:rPr lang="zh-CN" altLang="en-US" sz="1000" spc="-25" dirty="0">
                <a:latin typeface="Arial MT"/>
                <a:ea typeface="宋体" panose="02010600030101010101" pitchFamily="2" charset="-122"/>
                <a:cs typeface="Arial MT"/>
              </a:rPr>
              <a:t>（</a:t>
            </a:r>
            <a:r>
              <a:rPr lang="en-US" altLang="zh-CN" sz="1000" spc="-25" dirty="0">
                <a:latin typeface="Arial MT"/>
                <a:ea typeface="宋体" panose="02010600030101010101" pitchFamily="2" charset="-122"/>
                <a:cs typeface="Arial MT"/>
              </a:rPr>
              <a:t>nuts/powder/snack ...)</a:t>
            </a:r>
            <a:endParaRPr lang="en-US" altLang="zh-CN" sz="1000" spc="-25" dirty="0">
              <a:latin typeface="Arial MT"/>
              <a:ea typeface="宋体" panose="02010600030101010101" pitchFamily="2" charset="-122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47795" y="4488815"/>
            <a:ext cx="1403985" cy="455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round </a:t>
            </a:r>
            <a:r>
              <a:rPr sz="1800" spc="-25" dirty="0">
                <a:latin typeface="Arial MT"/>
                <a:cs typeface="Arial MT"/>
              </a:rPr>
              <a:t>can</a:t>
            </a:r>
            <a:endParaRPr sz="1800" spc="-25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000">
                <a:latin typeface="Arial MT"/>
                <a:ea typeface="宋体" panose="02010600030101010101" pitchFamily="2" charset="-122"/>
                <a:cs typeface="Arial MT"/>
              </a:rPr>
              <a:t>(flower/tea/spices/nuts)</a:t>
            </a:r>
            <a:endParaRPr lang="en-US" altLang="zh-CN" sz="1000">
              <a:latin typeface="Arial MT"/>
              <a:ea typeface="宋体" panose="02010600030101010101" pitchFamily="2" charset="-122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83915" y="5201285"/>
            <a:ext cx="2258695" cy="112776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altLang="en-US" sz="1600" dirty="0">
                <a:latin typeface="Calibri" panose="020F0502020204030204"/>
                <a:cs typeface="Calibri" panose="020F0502020204030204"/>
              </a:rPr>
              <a:t>Customized size :</a:t>
            </a:r>
            <a:endParaRPr lang="en-US" altLang="en-US" sz="1600" dirty="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altLang="en-US" sz="1600">
                <a:latin typeface="Calibri" panose="020F0502020204030204"/>
                <a:cs typeface="Calibri" panose="020F0502020204030204"/>
              </a:rPr>
              <a:t>Dia Range:1.5cm-12cm</a:t>
            </a:r>
            <a:endParaRPr lang="en-US" altLang="en-US" sz="160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altLang="en-US" sz="1600">
                <a:latin typeface="Calibri" panose="020F0502020204030204"/>
                <a:cs typeface="Calibri" panose="020F0502020204030204"/>
              </a:rPr>
              <a:t>Height range:5cm-60cm</a:t>
            </a:r>
            <a:endParaRPr lang="en-US" altLang="en-US" sz="160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altLang="en-US" sz="1600">
                <a:latin typeface="Calibri" panose="020F0502020204030204"/>
                <a:cs typeface="Calibri" panose="020F0502020204030204"/>
              </a:rPr>
              <a:t>Thickness:2-3mm</a:t>
            </a:r>
            <a:endParaRPr lang="en-US" altLang="en-US" sz="1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68465" y="4516754"/>
            <a:ext cx="176657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en-US" sz="1800" dirty="0">
                <a:latin typeface="Arial MT"/>
                <a:cs typeface="Arial MT"/>
              </a:rPr>
              <a:t>round paper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can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42734" y="5084495"/>
            <a:ext cx="2258695" cy="579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US" altLang="en-US" sz="1800" dirty="0">
                <a:latin typeface="Calibri" panose="020F0502020204030204"/>
                <a:cs typeface="Calibri" panose="020F0502020204030204"/>
              </a:rPr>
              <a:t>250g :</a:t>
            </a:r>
            <a:r>
              <a:rPr sz="1800" dirty="0">
                <a:latin typeface="Calibri" panose="020F0502020204030204"/>
                <a:cs typeface="Calibri" panose="020F0502020204030204"/>
              </a:rPr>
              <a:t>Dia</a:t>
            </a:r>
            <a:r>
              <a:rPr lang="en-US" altLang="en-US" sz="1800" dirty="0">
                <a:latin typeface="Calibri" panose="020F0502020204030204"/>
                <a:cs typeface="Calibri" panose="020F0502020204030204"/>
              </a:rPr>
              <a:t>85</a:t>
            </a:r>
            <a:r>
              <a:rPr sz="1800" dirty="0">
                <a:latin typeface="Calibri" panose="020F0502020204030204"/>
                <a:cs typeface="Calibri" panose="020F0502020204030204"/>
              </a:rPr>
              <a:t>x</a:t>
            </a:r>
            <a:r>
              <a:rPr sz="18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H</a:t>
            </a:r>
            <a:r>
              <a:rPr lang="en-US" altLang="en-US" sz="1800" spc="-10" dirty="0">
                <a:latin typeface="Calibri" panose="020F0502020204030204"/>
                <a:cs typeface="Calibri" panose="020F0502020204030204"/>
              </a:rPr>
              <a:t>160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mm </a:t>
            </a:r>
            <a:endParaRPr sz="1800" spc="-10" dirty="0">
              <a:latin typeface="Calibri" panose="020F0502020204030204"/>
              <a:cs typeface="Calibri" panose="020F0502020204030204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US" altLang="en-US" sz="1800" dirty="0">
                <a:latin typeface="Calibri" panose="020F0502020204030204"/>
                <a:cs typeface="Calibri" panose="020F0502020204030204"/>
                <a:sym typeface="+mn-ea"/>
              </a:rPr>
              <a:t>218g:</a:t>
            </a:r>
            <a:r>
              <a:rPr sz="1800" dirty="0">
                <a:latin typeface="Calibri" panose="020F0502020204030204"/>
                <a:cs typeface="Calibri" panose="020F0502020204030204"/>
                <a:sym typeface="+mn-ea"/>
              </a:rPr>
              <a:t>Dia</a:t>
            </a:r>
            <a:r>
              <a:rPr lang="en-US" altLang="en-US" sz="1800" dirty="0">
                <a:latin typeface="Calibri" panose="020F0502020204030204"/>
                <a:cs typeface="Calibri" panose="020F0502020204030204"/>
                <a:sym typeface="+mn-ea"/>
              </a:rPr>
              <a:t>130</a:t>
            </a:r>
            <a:r>
              <a:rPr sz="1800" dirty="0">
                <a:latin typeface="Calibri" panose="020F0502020204030204"/>
                <a:cs typeface="Calibri" panose="020F0502020204030204"/>
                <a:sym typeface="+mn-ea"/>
              </a:rPr>
              <a:t>x</a:t>
            </a:r>
            <a:r>
              <a:rPr sz="1800" spc="-60" dirty="0">
                <a:latin typeface="Calibri" panose="020F0502020204030204"/>
                <a:cs typeface="Calibri" panose="020F0502020204030204"/>
                <a:sym typeface="+mn-ea"/>
              </a:rPr>
              <a:t> </a:t>
            </a:r>
            <a:r>
              <a:rPr lang="en-US" altLang="en-US" sz="1800" spc="-60" dirty="0">
                <a:latin typeface="Calibri" panose="020F0502020204030204"/>
                <a:cs typeface="Calibri" panose="020F0502020204030204"/>
                <a:sym typeface="+mn-ea"/>
              </a:rPr>
              <a:t>95</a:t>
            </a:r>
            <a:r>
              <a:rPr sz="1800" spc="-10" dirty="0">
                <a:latin typeface="Calibri" panose="020F0502020204030204"/>
                <a:cs typeface="Calibri" panose="020F0502020204030204"/>
                <a:sym typeface="+mn-ea"/>
              </a:rPr>
              <a:t>mm 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85069" y="4531105"/>
            <a:ext cx="1940560" cy="455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en-US" sz="1800" dirty="0">
                <a:latin typeface="Arial MT"/>
                <a:cs typeface="Arial MT"/>
              </a:rPr>
              <a:t>Round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tin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can</a:t>
            </a:r>
            <a:endParaRPr sz="1800" spc="-25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en-US" sz="1000" spc="-25" dirty="0">
                <a:latin typeface="Arial MT"/>
                <a:cs typeface="Arial MT"/>
              </a:rPr>
              <a:t>(Barbecue spices)</a:t>
            </a:r>
            <a:endParaRPr lang="en-US" altLang="en-US" sz="1000" spc="-25" dirty="0">
              <a:latin typeface="Arial MT"/>
              <a:cs typeface="Arial MT"/>
            </a:endParaRPr>
          </a:p>
        </p:txBody>
      </p:sp>
      <p:pic>
        <p:nvPicPr>
          <p:cNvPr id="1036" name="图片 10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662430"/>
            <a:ext cx="2558415" cy="2558415"/>
          </a:xfrm>
          <a:prstGeom prst="rect">
            <a:avLst/>
          </a:prstGeom>
        </p:spPr>
      </p:pic>
      <p:pic>
        <p:nvPicPr>
          <p:cNvPr id="1037" name="图片 10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915" y="1669415"/>
            <a:ext cx="2685415" cy="2527935"/>
          </a:xfrm>
          <a:prstGeom prst="rect">
            <a:avLst/>
          </a:prstGeom>
        </p:spPr>
      </p:pic>
      <p:pic>
        <p:nvPicPr>
          <p:cNvPr id="1039" name="图片 10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669415"/>
            <a:ext cx="2969260" cy="2510790"/>
          </a:xfrm>
          <a:prstGeom prst="rect">
            <a:avLst/>
          </a:prstGeom>
        </p:spPr>
      </p:pic>
      <p:pic>
        <p:nvPicPr>
          <p:cNvPr id="1043" name="图片 10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0200" y="1844675"/>
            <a:ext cx="2883535" cy="23526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85032" y="527304"/>
            <a:ext cx="4514215" cy="661670"/>
          </a:xfrm>
          <a:custGeom>
            <a:avLst/>
            <a:gdLst/>
            <a:ahLst/>
            <a:cxnLst/>
            <a:rect l="l" t="t" r="r" b="b"/>
            <a:pathLst>
              <a:path w="4514215" h="661669">
                <a:moveTo>
                  <a:pt x="4514088" y="661416"/>
                </a:moveTo>
                <a:lnTo>
                  <a:pt x="0" y="661416"/>
                </a:lnTo>
                <a:lnTo>
                  <a:pt x="0" y="0"/>
                </a:lnTo>
                <a:lnTo>
                  <a:pt x="4514088" y="0"/>
                </a:lnTo>
                <a:lnTo>
                  <a:pt x="4514088" y="661416"/>
                </a:lnTo>
                <a:close/>
              </a:path>
            </a:pathLst>
          </a:custGeom>
          <a:solidFill>
            <a:srgbClr val="5CBA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18598" y="4502150"/>
            <a:ext cx="182880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 panose="020F0502020204030204"/>
                <a:cs typeface="Calibri" panose="020F0502020204030204"/>
              </a:rPr>
              <a:t>Square</a:t>
            </a:r>
            <a:r>
              <a:rPr sz="2400" b="1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lang="en-US" altLang="en-US" sz="2400" b="1" dirty="0">
                <a:latin typeface="Calibri" panose="020F0502020204030204"/>
                <a:cs typeface="Calibri" panose="020F0502020204030204"/>
              </a:rPr>
              <a:t>paper</a:t>
            </a:r>
            <a:r>
              <a:rPr sz="2400" b="1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25" dirty="0">
                <a:latin typeface="Calibri" panose="020F0502020204030204"/>
                <a:cs typeface="Calibri" panose="020F0502020204030204"/>
              </a:rPr>
              <a:t>can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5050" y="4502150"/>
            <a:ext cx="2020570" cy="227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>
                <a:latin typeface="Calibri" panose="020F0502020204030204"/>
                <a:cs typeface="Calibri" panose="020F0502020204030204"/>
              </a:rPr>
              <a:t>Hand gift box PVC</a:t>
            </a:r>
            <a:r>
              <a:rPr lang="en-US" altLang="en-US" sz="1400" b="1">
                <a:latin typeface="Calibri" panose="020F0502020204030204"/>
                <a:cs typeface="Calibri" panose="020F0502020204030204"/>
              </a:rPr>
              <a:t> </a:t>
            </a:r>
            <a:r>
              <a:rPr sz="1400" b="1">
                <a:latin typeface="Calibri" panose="020F0502020204030204"/>
                <a:cs typeface="Calibri" panose="020F0502020204030204"/>
              </a:rPr>
              <a:t>bucket</a:t>
            </a:r>
            <a:endParaRPr sz="1400" b="1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26965" y="4502150"/>
            <a:ext cx="182880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en-US" sz="2400" b="1" dirty="0">
                <a:latin typeface="Calibri" panose="020F0502020204030204"/>
                <a:cs typeface="Calibri" panose="020F0502020204030204"/>
              </a:rPr>
              <a:t>paper</a:t>
            </a:r>
            <a:r>
              <a:rPr sz="2400" b="1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25" dirty="0">
                <a:latin typeface="Calibri" panose="020F0502020204030204"/>
                <a:cs typeface="Calibri" panose="020F0502020204030204"/>
              </a:rPr>
              <a:t>can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764540" y="5216525"/>
          <a:ext cx="10577830" cy="1141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2775"/>
                <a:gridCol w="4098925"/>
                <a:gridCol w="3326129"/>
              </a:tblGrid>
              <a:tr h="251460">
                <a:tc>
                  <a:txBody>
                    <a:bodyPr/>
                    <a:lstStyle/>
                    <a:p>
                      <a:pPr marL="31750">
                        <a:lnSpc>
                          <a:spcPts val="1710"/>
                        </a:lnSpc>
                      </a:pPr>
                      <a:r>
                        <a:rPr lang="en-US" sz="1600" b="0">
                          <a:latin typeface="Calibri" panose="020F0502020204030204"/>
                          <a:cs typeface="Calibri" panose="020F0502020204030204"/>
                        </a:rPr>
                        <a:t>customized size and styles</a:t>
                      </a:r>
                      <a:endParaRPr lang="en-US" sz="1600" b="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07060">
                        <a:lnSpc>
                          <a:spcPts val="1710"/>
                        </a:lnSpc>
                      </a:pPr>
                      <a:r>
                        <a:rPr lang="en-US" sz="1800">
                          <a:latin typeface="Calibri" panose="020F0502020204030204"/>
                          <a:cs typeface="Calibri" panose="020F0502020204030204"/>
                          <a:sym typeface="+mn-ea"/>
                        </a:rPr>
                        <a:t>customized size and styles</a:t>
                      </a:r>
                      <a:endParaRPr lang="en-US" sz="1800" b="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607060">
                        <a:lnSpc>
                          <a:spcPts val="1710"/>
                        </a:lnSpc>
                      </a:pP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0">
                        <a:lnSpc>
                          <a:spcPts val="1710"/>
                        </a:lnSpc>
                      </a:pPr>
                      <a:r>
                        <a:rPr lang="en-US" sz="1800">
                          <a:latin typeface="Calibri" panose="020F0502020204030204"/>
                          <a:cs typeface="Calibri" panose="020F0502020204030204"/>
                          <a:sym typeface="+mn-ea"/>
                        </a:rPr>
                        <a:t>customized size and styles</a:t>
                      </a:r>
                      <a:endParaRPr lang="en-US" sz="1800" b="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838200">
                        <a:lnSpc>
                          <a:spcPts val="1710"/>
                        </a:lnSpc>
                      </a:pP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</a:tr>
              <a:tr h="287020">
                <a:tc>
                  <a:txBody>
                    <a:bodyPr/>
                    <a:lstStyle/>
                    <a:p>
                      <a:pPr marL="31750">
                        <a:lnSpc>
                          <a:spcPts val="1890"/>
                        </a:lnSpc>
                      </a:pP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07060">
                        <a:lnSpc>
                          <a:spcPts val="1890"/>
                        </a:lnSpc>
                      </a:pP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0">
                        <a:lnSpc>
                          <a:spcPts val="1890"/>
                        </a:lnSpc>
                      </a:pP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</a:tr>
              <a:tr h="273685">
                <a:tc>
                  <a:txBody>
                    <a:bodyPr/>
                    <a:lstStyle/>
                    <a:p>
                      <a:pPr marL="31750">
                        <a:lnSpc>
                          <a:spcPts val="1890"/>
                        </a:lnSpc>
                      </a:pP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0">
                        <a:lnSpc>
                          <a:spcPts val="1890"/>
                        </a:lnSpc>
                      </a:pP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</a:tr>
              <a:tr h="329565">
                <a:tc>
                  <a:txBody>
                    <a:bodyPr/>
                    <a:lstStyle/>
                    <a:p>
                      <a:pPr marL="31750">
                        <a:lnSpc>
                          <a:spcPts val="1890"/>
                        </a:lnSpc>
                      </a:pP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684905" y="449580"/>
            <a:ext cx="4514215" cy="746125"/>
          </a:xfrm>
          <a:prstGeom prst="rect">
            <a:avLst/>
          </a:prstGeom>
          <a:gradFill flip="none"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  <a:ln w="28575" cmpd="sng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</a:ln>
        </p:spPr>
        <p:txBody>
          <a:bodyPr vert="horz" wrap="square" lIns="0" tIns="71120" rIns="0" bIns="0" rtlCol="0">
            <a:noAutofit/>
          </a:bodyPr>
          <a:lstStyle/>
          <a:p>
            <a:pPr marL="371475" algn="ctr">
              <a:lnSpc>
                <a:spcPct val="100000"/>
              </a:lnSpc>
              <a:spcBef>
                <a:spcPts val="560"/>
              </a:spcBef>
            </a:pPr>
            <a:r>
              <a:rPr lang="en-US" sz="3200" dirty="0"/>
              <a:t>Paper Can </a:t>
            </a:r>
            <a:r>
              <a:rPr sz="3200" spc="-5" dirty="0"/>
              <a:t> </a:t>
            </a:r>
            <a:r>
              <a:rPr lang="en-US" sz="3200" spc="-10" dirty="0"/>
              <a:t>S</a:t>
            </a:r>
            <a:r>
              <a:rPr sz="3200" spc="-10" dirty="0"/>
              <a:t>eries</a:t>
            </a:r>
            <a:endParaRPr sz="3200"/>
          </a:p>
        </p:txBody>
      </p:sp>
      <p:pic>
        <p:nvPicPr>
          <p:cNvPr id="1034" name="图片 10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828800"/>
            <a:ext cx="2670810" cy="2513965"/>
          </a:xfrm>
          <a:prstGeom prst="rect">
            <a:avLst/>
          </a:prstGeom>
        </p:spPr>
      </p:pic>
      <p:pic>
        <p:nvPicPr>
          <p:cNvPr id="1035" name="图片 10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600200"/>
            <a:ext cx="3616325" cy="2846070"/>
          </a:xfrm>
          <a:prstGeom prst="rect">
            <a:avLst/>
          </a:prstGeom>
        </p:spPr>
      </p:pic>
      <p:pic>
        <p:nvPicPr>
          <p:cNvPr id="1036" name="图片 10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455" y="1828800"/>
            <a:ext cx="3387725" cy="26949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9480" y="4629785"/>
            <a:ext cx="2050415" cy="1654175"/>
          </a:xfrm>
          <a:prstGeom prst="rect">
            <a:avLst/>
          </a:prstGeom>
        </p:spPr>
        <p:txBody>
          <a:bodyPr vert="horz" wrap="square" lIns="0" tIns="175895" rIns="0" bIns="0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sz="1800" b="1" spc="-10" dirty="0">
                <a:latin typeface="Calibri" panose="020F0502020204030204"/>
                <a:cs typeface="Calibri" panose="020F0502020204030204"/>
              </a:rPr>
              <a:t>Dia</a:t>
            </a:r>
            <a:r>
              <a:rPr lang="en-US" altLang="en-US" sz="1800" b="1" spc="-10" dirty="0">
                <a:latin typeface="Calibri" panose="020F0502020204030204"/>
                <a:cs typeface="Calibri" panose="020F0502020204030204"/>
              </a:rPr>
              <a:t>83</a:t>
            </a:r>
            <a:r>
              <a:rPr sz="1800" b="1" spc="-10" dirty="0">
                <a:latin typeface="Calibri" panose="020F0502020204030204"/>
                <a:cs typeface="Calibri" panose="020F0502020204030204"/>
              </a:rPr>
              <a:t>*H110mm</a:t>
            </a:r>
            <a:endParaRPr sz="1800" b="1" spc="-10" dirty="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sz="1800" b="1" spc="-10" dirty="0">
                <a:latin typeface="Calibri" panose="020F0502020204030204"/>
                <a:cs typeface="Calibri" panose="020F0502020204030204"/>
                <a:sym typeface="+mn-ea"/>
              </a:rPr>
              <a:t>Dia</a:t>
            </a:r>
            <a:r>
              <a:rPr lang="en-US" altLang="en-US" sz="1800" b="1" spc="-10" dirty="0">
                <a:latin typeface="Calibri" panose="020F0502020204030204"/>
                <a:cs typeface="Calibri" panose="020F0502020204030204"/>
                <a:sym typeface="+mn-ea"/>
              </a:rPr>
              <a:t>83</a:t>
            </a:r>
            <a:r>
              <a:rPr sz="1800" b="1" spc="-10" dirty="0">
                <a:latin typeface="Calibri" panose="020F0502020204030204"/>
                <a:cs typeface="Calibri" panose="020F0502020204030204"/>
                <a:sym typeface="+mn-ea"/>
              </a:rPr>
              <a:t>*H1</a:t>
            </a:r>
            <a:r>
              <a:rPr lang="en-US" altLang="en-US" sz="1800" b="1" spc="-10" dirty="0">
                <a:latin typeface="Calibri" panose="020F0502020204030204"/>
                <a:cs typeface="Calibri" panose="020F0502020204030204"/>
                <a:sym typeface="+mn-ea"/>
              </a:rPr>
              <a:t>48</a:t>
            </a:r>
            <a:r>
              <a:rPr sz="1800" b="1" spc="-10" dirty="0">
                <a:latin typeface="Calibri" panose="020F0502020204030204"/>
                <a:cs typeface="Calibri" panose="020F0502020204030204"/>
                <a:sym typeface="+mn-ea"/>
              </a:rPr>
              <a:t>mm</a:t>
            </a:r>
            <a:endParaRPr sz="1800" b="1" spc="-10" dirty="0">
              <a:latin typeface="Calibri" panose="020F0502020204030204"/>
              <a:cs typeface="Calibri" panose="020F0502020204030204"/>
              <a:sym typeface="+mn-ea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sz="1800" b="1" spc="-10" dirty="0">
                <a:latin typeface="Calibri" panose="020F0502020204030204"/>
                <a:cs typeface="Calibri" panose="020F0502020204030204"/>
                <a:sym typeface="+mn-ea"/>
              </a:rPr>
              <a:t>Dia</a:t>
            </a:r>
            <a:r>
              <a:rPr lang="en-US" altLang="en-US" sz="1800" b="1" spc="-10" dirty="0">
                <a:latin typeface="Calibri" panose="020F0502020204030204"/>
                <a:cs typeface="Calibri" panose="020F0502020204030204"/>
                <a:sym typeface="+mn-ea"/>
              </a:rPr>
              <a:t>100</a:t>
            </a:r>
            <a:r>
              <a:rPr sz="1800" b="1" spc="-10" dirty="0">
                <a:latin typeface="Calibri" panose="020F0502020204030204"/>
                <a:cs typeface="Calibri" panose="020F0502020204030204"/>
                <a:sym typeface="+mn-ea"/>
              </a:rPr>
              <a:t>*H1</a:t>
            </a:r>
            <a:r>
              <a:rPr lang="en-US" altLang="en-US" sz="1800" b="1" spc="-10" dirty="0">
                <a:latin typeface="Calibri" panose="020F0502020204030204"/>
                <a:cs typeface="Calibri" panose="020F0502020204030204"/>
                <a:sym typeface="+mn-ea"/>
              </a:rPr>
              <a:t>85</a:t>
            </a:r>
            <a:r>
              <a:rPr sz="1800" b="1" spc="-10" dirty="0">
                <a:latin typeface="Calibri" panose="020F0502020204030204"/>
                <a:cs typeface="Calibri" panose="020F0502020204030204"/>
                <a:sym typeface="+mn-ea"/>
              </a:rPr>
              <a:t>mm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endParaRPr sz="18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96055" y="4629785"/>
            <a:ext cx="1934845" cy="1076960"/>
          </a:xfrm>
          <a:prstGeom prst="rect">
            <a:avLst/>
          </a:prstGeom>
        </p:spPr>
        <p:txBody>
          <a:bodyPr vert="horz" wrap="square" lIns="0" tIns="175895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800" b="1" spc="-10" dirty="0">
                <a:latin typeface="Calibri" panose="020F0502020204030204"/>
                <a:cs typeface="Calibri" panose="020F0502020204030204"/>
              </a:rPr>
              <a:t>Dia</a:t>
            </a:r>
            <a:r>
              <a:rPr lang="en-US" altLang="en-US" sz="1800" b="1" spc="-10" dirty="0">
                <a:latin typeface="Calibri" panose="020F0502020204030204"/>
                <a:cs typeface="Calibri" panose="020F0502020204030204"/>
              </a:rPr>
              <a:t>105</a:t>
            </a:r>
            <a:r>
              <a:rPr sz="1800" b="1" spc="-10" dirty="0">
                <a:latin typeface="Calibri" panose="020F0502020204030204"/>
                <a:cs typeface="Calibri" panose="020F0502020204030204"/>
              </a:rPr>
              <a:t>*H</a:t>
            </a:r>
            <a:r>
              <a:rPr lang="en-US" altLang="en-US" sz="1800" b="1" spc="-10" dirty="0">
                <a:latin typeface="Calibri" panose="020F0502020204030204"/>
                <a:cs typeface="Calibri" panose="020F0502020204030204"/>
              </a:rPr>
              <a:t>145</a:t>
            </a:r>
            <a:r>
              <a:rPr sz="1800" b="1" spc="-10" dirty="0">
                <a:latin typeface="Calibri" panose="020F0502020204030204"/>
                <a:cs typeface="Calibri" panose="020F0502020204030204"/>
              </a:rPr>
              <a:t>mm</a:t>
            </a:r>
            <a:endParaRPr sz="1800" b="1" spc="-10" dirty="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r>
              <a:rPr sz="1800" b="1" spc="-10" dirty="0">
                <a:latin typeface="Calibri" panose="020F0502020204030204"/>
                <a:cs typeface="Calibri" panose="020F0502020204030204"/>
                <a:sym typeface="+mn-ea"/>
              </a:rPr>
              <a:t>Dia</a:t>
            </a:r>
            <a:r>
              <a:rPr lang="en-US" altLang="en-US" sz="1800" b="1" spc="-10" dirty="0">
                <a:latin typeface="Calibri" panose="020F0502020204030204"/>
                <a:cs typeface="Calibri" panose="020F0502020204030204"/>
                <a:sym typeface="+mn-ea"/>
              </a:rPr>
              <a:t>105</a:t>
            </a:r>
            <a:r>
              <a:rPr sz="1800" b="1" spc="-10" dirty="0">
                <a:latin typeface="Calibri" panose="020F0502020204030204"/>
                <a:cs typeface="Calibri" panose="020F0502020204030204"/>
                <a:sym typeface="+mn-ea"/>
              </a:rPr>
              <a:t>*H</a:t>
            </a:r>
            <a:r>
              <a:rPr lang="en-US" altLang="en-US" sz="1800" b="1" spc="-10" dirty="0">
                <a:latin typeface="Calibri" panose="020F0502020204030204"/>
                <a:cs typeface="Calibri" panose="020F0502020204030204"/>
                <a:sym typeface="+mn-ea"/>
              </a:rPr>
              <a:t>190</a:t>
            </a:r>
            <a:r>
              <a:rPr sz="1800" b="1" spc="-10" dirty="0">
                <a:latin typeface="Calibri" panose="020F0502020204030204"/>
                <a:cs typeface="Calibri" panose="020F0502020204030204"/>
                <a:sym typeface="+mn-ea"/>
              </a:rPr>
              <a:t>mm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01200" y="4338320"/>
            <a:ext cx="2312035" cy="2519680"/>
          </a:xfrm>
          <a:prstGeom prst="rect">
            <a:avLst/>
          </a:prstGeom>
        </p:spPr>
        <p:txBody>
          <a:bodyPr vert="horz" wrap="square" lIns="0" tIns="175895" rIns="0" bIns="0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sz="1400" b="1" dirty="0">
                <a:latin typeface="Calibri" panose="020F0502020204030204"/>
                <a:cs typeface="Calibri" panose="020F0502020204030204"/>
              </a:rPr>
              <a:t>SIZE:</a:t>
            </a:r>
            <a:r>
              <a:rPr sz="1400" b="1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spc="-10" dirty="0">
                <a:latin typeface="Calibri" panose="020F0502020204030204"/>
                <a:cs typeface="Calibri" panose="020F0502020204030204"/>
              </a:rPr>
              <a:t>Dia6</a:t>
            </a:r>
            <a:r>
              <a:rPr lang="en-US" altLang="en-US" sz="1400" b="1" spc="-10" dirty="0">
                <a:latin typeface="Calibri" panose="020F0502020204030204"/>
                <a:cs typeface="Calibri" panose="020F0502020204030204"/>
              </a:rPr>
              <a:t>5</a:t>
            </a:r>
            <a:r>
              <a:rPr sz="1400" b="1" spc="-10" dirty="0">
                <a:latin typeface="Calibri" panose="020F0502020204030204"/>
                <a:cs typeface="Calibri" panose="020F0502020204030204"/>
              </a:rPr>
              <a:t>*H</a:t>
            </a:r>
            <a:r>
              <a:rPr lang="en-US" altLang="en-US" sz="1400" b="1" spc="-10" dirty="0">
                <a:latin typeface="Calibri" panose="020F0502020204030204"/>
                <a:cs typeface="Calibri" panose="020F0502020204030204"/>
              </a:rPr>
              <a:t>90</a:t>
            </a:r>
            <a:r>
              <a:rPr sz="1400" b="1" spc="-10" dirty="0">
                <a:latin typeface="Calibri" panose="020F0502020204030204"/>
                <a:cs typeface="Calibri" panose="020F0502020204030204"/>
              </a:rPr>
              <a:t>mm</a:t>
            </a:r>
            <a:endParaRPr sz="1400" b="1" spc="-10" dirty="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sz="1400" b="1" dirty="0">
                <a:latin typeface="Calibri" panose="020F0502020204030204"/>
                <a:cs typeface="Calibri" panose="020F0502020204030204"/>
                <a:sym typeface="+mn-ea"/>
              </a:rPr>
              <a:t>SIZE:</a:t>
            </a:r>
            <a:r>
              <a:rPr sz="1400" b="1" spc="-25" dirty="0">
                <a:latin typeface="Calibri" panose="020F0502020204030204"/>
                <a:cs typeface="Calibri" panose="020F0502020204030204"/>
                <a:sym typeface="+mn-ea"/>
              </a:rPr>
              <a:t> 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Dia6</a:t>
            </a:r>
            <a:r>
              <a:rPr lang="en-US" altLang="en-US" sz="1400" b="1" spc="-10" dirty="0">
                <a:latin typeface="Calibri" panose="020F0502020204030204"/>
                <a:cs typeface="Calibri" panose="020F0502020204030204"/>
                <a:sym typeface="+mn-ea"/>
              </a:rPr>
              <a:t>5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*H</a:t>
            </a:r>
            <a:r>
              <a:rPr lang="en-US" altLang="en-US" sz="1400" b="1" spc="-10" dirty="0">
                <a:latin typeface="Calibri" panose="020F0502020204030204"/>
                <a:cs typeface="Calibri" panose="020F0502020204030204"/>
                <a:sym typeface="+mn-ea"/>
              </a:rPr>
              <a:t>125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mm</a:t>
            </a:r>
            <a:endParaRPr sz="1400" b="1" spc="-10" dirty="0">
              <a:latin typeface="Calibri" panose="020F0502020204030204"/>
              <a:cs typeface="Calibri" panose="020F0502020204030204"/>
              <a:sym typeface="+mn-ea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sz="1400" b="1" dirty="0">
                <a:latin typeface="Calibri" panose="020F0502020204030204"/>
                <a:cs typeface="Calibri" panose="020F0502020204030204"/>
                <a:sym typeface="+mn-ea"/>
              </a:rPr>
              <a:t>SIZE:</a:t>
            </a:r>
            <a:r>
              <a:rPr sz="1400" b="1" spc="-25" dirty="0">
                <a:latin typeface="Calibri" panose="020F0502020204030204"/>
                <a:cs typeface="Calibri" panose="020F0502020204030204"/>
                <a:sym typeface="+mn-ea"/>
              </a:rPr>
              <a:t> 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Dia</a:t>
            </a:r>
            <a:r>
              <a:rPr lang="en-US" altLang="en-US" sz="1400" b="1" spc="-10" dirty="0">
                <a:latin typeface="Calibri" panose="020F0502020204030204"/>
                <a:cs typeface="Calibri" panose="020F0502020204030204"/>
                <a:sym typeface="+mn-ea"/>
              </a:rPr>
              <a:t>75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*H</a:t>
            </a:r>
            <a:r>
              <a:rPr lang="en-US" altLang="en-US" sz="1400" b="1" spc="-10" dirty="0">
                <a:latin typeface="Calibri" panose="020F0502020204030204"/>
                <a:cs typeface="Calibri" panose="020F0502020204030204"/>
                <a:sym typeface="+mn-ea"/>
              </a:rPr>
              <a:t>13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mm</a:t>
            </a:r>
            <a:endParaRPr sz="1400" b="1" spc="-10" dirty="0">
              <a:latin typeface="Calibri" panose="020F0502020204030204"/>
              <a:cs typeface="Calibri" panose="020F0502020204030204"/>
              <a:sym typeface="+mn-ea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sz="1400" b="1" dirty="0">
                <a:latin typeface="Calibri" panose="020F0502020204030204"/>
                <a:cs typeface="Calibri" panose="020F0502020204030204"/>
                <a:sym typeface="+mn-ea"/>
              </a:rPr>
              <a:t>SIZE:</a:t>
            </a:r>
            <a:r>
              <a:rPr sz="1400" b="1" spc="-25" dirty="0">
                <a:latin typeface="Calibri" panose="020F0502020204030204"/>
                <a:cs typeface="Calibri" panose="020F0502020204030204"/>
                <a:sym typeface="+mn-ea"/>
              </a:rPr>
              <a:t> 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Dia</a:t>
            </a:r>
            <a:r>
              <a:rPr lang="en-US" altLang="en-US" sz="1400" b="1" spc="-10" dirty="0">
                <a:latin typeface="Calibri" panose="020F0502020204030204"/>
                <a:cs typeface="Calibri" panose="020F0502020204030204"/>
                <a:sym typeface="+mn-ea"/>
              </a:rPr>
              <a:t>85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*H</a:t>
            </a:r>
            <a:r>
              <a:rPr lang="en-US" altLang="en-US" sz="1400" b="1" spc="-10" dirty="0">
                <a:latin typeface="Calibri" panose="020F0502020204030204"/>
                <a:cs typeface="Calibri" panose="020F0502020204030204"/>
                <a:sym typeface="+mn-ea"/>
              </a:rPr>
              <a:t>160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mm</a:t>
            </a:r>
            <a:endParaRPr sz="1400" b="1" spc="-10" dirty="0">
              <a:latin typeface="Calibri" panose="020F0502020204030204"/>
              <a:cs typeface="Calibri" panose="020F0502020204030204"/>
              <a:sym typeface="+mn-ea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sz="1400" b="1" dirty="0">
                <a:latin typeface="Calibri" panose="020F0502020204030204"/>
                <a:cs typeface="Calibri" panose="020F0502020204030204"/>
                <a:sym typeface="+mn-ea"/>
              </a:rPr>
              <a:t>SIZE:</a:t>
            </a:r>
            <a:r>
              <a:rPr sz="1400" b="1" spc="-25" dirty="0">
                <a:latin typeface="Calibri" panose="020F0502020204030204"/>
                <a:cs typeface="Calibri" panose="020F0502020204030204"/>
                <a:sym typeface="+mn-ea"/>
              </a:rPr>
              <a:t> 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Dia</a:t>
            </a:r>
            <a:r>
              <a:rPr lang="en-US" altLang="en-US" sz="1400" b="1" spc="-10" dirty="0">
                <a:latin typeface="Calibri" panose="020F0502020204030204"/>
                <a:cs typeface="Calibri" panose="020F0502020204030204"/>
                <a:sym typeface="+mn-ea"/>
              </a:rPr>
              <a:t>100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*H</a:t>
            </a:r>
            <a:r>
              <a:rPr lang="en-US" altLang="en-US" sz="1400" b="1" spc="-10" dirty="0">
                <a:latin typeface="Calibri" panose="020F0502020204030204"/>
                <a:cs typeface="Calibri" panose="020F0502020204030204"/>
                <a:sym typeface="+mn-ea"/>
              </a:rPr>
              <a:t>190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mm</a:t>
            </a:r>
            <a:endParaRPr sz="1400" b="1" spc="-10" dirty="0">
              <a:latin typeface="Calibri" panose="020F0502020204030204"/>
              <a:cs typeface="Calibri" panose="020F0502020204030204"/>
              <a:sym typeface="+mn-ea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sz="1400" b="1" dirty="0">
                <a:latin typeface="Calibri" panose="020F0502020204030204"/>
                <a:cs typeface="Calibri" panose="020F0502020204030204"/>
                <a:sym typeface="+mn-ea"/>
              </a:rPr>
              <a:t>SIZE:</a:t>
            </a:r>
            <a:r>
              <a:rPr sz="1400" b="1" spc="-25" dirty="0">
                <a:latin typeface="Calibri" panose="020F0502020204030204"/>
                <a:cs typeface="Calibri" panose="020F0502020204030204"/>
                <a:sym typeface="+mn-ea"/>
              </a:rPr>
              <a:t> 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Dia</a:t>
            </a:r>
            <a:r>
              <a:rPr lang="en-US" altLang="en-US" sz="1400" b="1" spc="-10" dirty="0">
                <a:latin typeface="Calibri" panose="020F0502020204030204"/>
                <a:cs typeface="Calibri" panose="020F0502020204030204"/>
                <a:sym typeface="+mn-ea"/>
              </a:rPr>
              <a:t>110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*H</a:t>
            </a:r>
            <a:r>
              <a:rPr lang="en-US" altLang="en-US" sz="1400" b="1" spc="-10" dirty="0">
                <a:latin typeface="Calibri" panose="020F0502020204030204"/>
                <a:cs typeface="Calibri" panose="020F0502020204030204"/>
                <a:sym typeface="+mn-ea"/>
              </a:rPr>
              <a:t>200</a:t>
            </a:r>
            <a:r>
              <a:rPr sz="1400" b="1" spc="-10" dirty="0">
                <a:latin typeface="Calibri" panose="020F0502020204030204"/>
                <a:cs typeface="Calibri" panose="020F0502020204030204"/>
                <a:sym typeface="+mn-ea"/>
              </a:rPr>
              <a:t>mm</a:t>
            </a:r>
            <a:endParaRPr sz="1400" b="1" spc="-10" dirty="0">
              <a:latin typeface="Calibri" panose="020F0502020204030204"/>
              <a:cs typeface="Calibri" panose="020F0502020204030204"/>
              <a:sym typeface="+mn-ea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endParaRPr sz="14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endParaRPr sz="18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endParaRPr sz="18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endParaRPr sz="18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05600" y="4629785"/>
            <a:ext cx="1964055" cy="1406525"/>
          </a:xfrm>
          <a:prstGeom prst="rect">
            <a:avLst/>
          </a:prstGeom>
        </p:spPr>
        <p:txBody>
          <a:bodyPr vert="horz" wrap="square" lIns="0" tIns="175895" rIns="0" bIns="0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1385"/>
              </a:spcBef>
            </a:pPr>
            <a:r>
              <a:rPr lang="en-US" altLang="en-US" sz="1800">
                <a:latin typeface="Calibri" panose="020F0502020204030204"/>
                <a:cs typeface="Calibri" panose="020F0502020204030204"/>
              </a:rPr>
              <a:t>customized </a:t>
            </a:r>
            <a:r>
              <a:rPr lang="en-US" altLang="en-US" sz="1800">
                <a:latin typeface="Calibri" panose="020F0502020204030204"/>
                <a:cs typeface="Calibri" panose="020F0502020204030204"/>
              </a:rPr>
              <a:t>size </a:t>
            </a:r>
            <a:endParaRPr lang="en-US" altLang="en-US"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60" name="object 460"/>
          <p:cNvSpPr txBox="1">
            <a:spLocks noGrp="1"/>
          </p:cNvSpPr>
          <p:nvPr>
            <p:ph type="title"/>
          </p:nvPr>
        </p:nvSpPr>
        <p:spPr>
          <a:xfrm>
            <a:off x="2341245" y="431165"/>
            <a:ext cx="4818380" cy="707390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109067" rIns="0" bIns="0" rtlCol="0">
            <a:noAutofit/>
          </a:bodyPr>
          <a:lstStyle/>
          <a:p>
            <a:pPr marL="1679575">
              <a:lnSpc>
                <a:spcPct val="100000"/>
              </a:lnSpc>
              <a:spcBef>
                <a:spcPts val="95"/>
              </a:spcBef>
            </a:pPr>
            <a:r>
              <a:rPr lang="en-US" sz="2400" dirty="0"/>
              <a:t>Paper </a:t>
            </a:r>
            <a:r>
              <a:rPr lang="en-US" sz="2400" spc="-25" dirty="0"/>
              <a:t>C</a:t>
            </a:r>
            <a:r>
              <a:rPr sz="2400" spc="-25" dirty="0"/>
              <a:t>an</a:t>
            </a:r>
            <a:endParaRPr sz="2400" spc="-25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90" y="1621155"/>
            <a:ext cx="2804795" cy="26085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1671955"/>
            <a:ext cx="2683510" cy="25577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1828800"/>
            <a:ext cx="2677795" cy="23971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1676400"/>
            <a:ext cx="2534920" cy="26219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object 459"/>
          <p:cNvSpPr txBox="1">
            <a:spLocks noGrp="1"/>
          </p:cNvSpPr>
          <p:nvPr>
            <p:ph type="title"/>
          </p:nvPr>
        </p:nvSpPr>
        <p:spPr>
          <a:xfrm>
            <a:off x="2106930" y="431165"/>
            <a:ext cx="7907020" cy="477520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109067" rIns="0" bIns="0" rtlCol="0">
            <a:spAutoFit/>
          </a:bodyPr>
          <a:lstStyle/>
          <a:p>
            <a:pPr marL="1679575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sym typeface="+mn-ea"/>
              </a:rPr>
              <a:t>Aromatherapy</a:t>
            </a:r>
            <a:r>
              <a:rPr lang="en-US" sz="2400" dirty="0">
                <a:sym typeface="+mn-ea"/>
              </a:rPr>
              <a:t> oil</a:t>
            </a:r>
            <a:r>
              <a:rPr sz="2400" dirty="0">
                <a:sym typeface="+mn-ea"/>
              </a:rPr>
              <a:t> Candles,Cosmetics</a:t>
            </a:r>
            <a:endParaRPr sz="2400" spc="-25" dirty="0"/>
          </a:p>
        </p:txBody>
      </p:sp>
      <p:pic>
        <p:nvPicPr>
          <p:cNvPr id="1034" name="图片 10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981200"/>
            <a:ext cx="2889885" cy="2803525"/>
          </a:xfrm>
          <a:prstGeom prst="rect">
            <a:avLst/>
          </a:prstGeom>
        </p:spPr>
      </p:pic>
      <p:pic>
        <p:nvPicPr>
          <p:cNvPr id="1035" name="图片 10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981200"/>
            <a:ext cx="2922905" cy="2804795"/>
          </a:xfrm>
          <a:prstGeom prst="rect">
            <a:avLst/>
          </a:prstGeom>
        </p:spPr>
      </p:pic>
      <p:pic>
        <p:nvPicPr>
          <p:cNvPr id="1036" name="图片 10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981200"/>
            <a:ext cx="2884170" cy="2828925"/>
          </a:xfrm>
          <a:prstGeom prst="rect">
            <a:avLst/>
          </a:prstGeom>
        </p:spPr>
      </p:pic>
      <p:pic>
        <p:nvPicPr>
          <p:cNvPr id="1038" name="图片 10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8770" y="2057400"/>
            <a:ext cx="2968625" cy="2616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/>
            </a:gs>
            <a:gs pos="81000">
              <a:srgbClr val="BED5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object 456"/>
          <p:cNvSpPr txBox="1">
            <a:spLocks noGrp="1"/>
          </p:cNvSpPr>
          <p:nvPr>
            <p:ph type="title"/>
          </p:nvPr>
        </p:nvSpPr>
        <p:spPr>
          <a:xfrm>
            <a:off x="2369185" y="431165"/>
            <a:ext cx="7693660" cy="491490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123037" rIns="0" bIns="0" rtlCol="0">
            <a:spAutoFit/>
          </a:bodyPr>
          <a:lstStyle/>
          <a:p>
            <a:pPr marL="1228725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sym typeface="+mn-ea"/>
              </a:rPr>
              <a:t>Aromatherapy</a:t>
            </a:r>
            <a:r>
              <a:rPr lang="en-US" sz="2400" dirty="0">
                <a:sym typeface="+mn-ea"/>
              </a:rPr>
              <a:t> oil</a:t>
            </a:r>
            <a:r>
              <a:rPr sz="2400" dirty="0">
                <a:sym typeface="+mn-ea"/>
              </a:rPr>
              <a:t> Candles,Cosmetics</a:t>
            </a:r>
            <a:endParaRPr sz="2400" spc="-25" dirty="0"/>
          </a:p>
        </p:txBody>
      </p:sp>
      <p:pic>
        <p:nvPicPr>
          <p:cNvPr id="1033" name="图片 10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1447800"/>
            <a:ext cx="2827655" cy="2383155"/>
          </a:xfrm>
          <a:prstGeom prst="rect">
            <a:avLst/>
          </a:prstGeom>
        </p:spPr>
      </p:pic>
      <p:pic>
        <p:nvPicPr>
          <p:cNvPr id="1034" name="图片 10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055" y="1447800"/>
            <a:ext cx="2531745" cy="2391410"/>
          </a:xfrm>
          <a:prstGeom prst="rect">
            <a:avLst/>
          </a:prstGeom>
        </p:spPr>
      </p:pic>
      <p:pic>
        <p:nvPicPr>
          <p:cNvPr id="1035" name="图片 10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471930"/>
            <a:ext cx="2475865" cy="2453005"/>
          </a:xfrm>
          <a:prstGeom prst="rect">
            <a:avLst/>
          </a:prstGeom>
        </p:spPr>
      </p:pic>
      <p:pic>
        <p:nvPicPr>
          <p:cNvPr id="1036" name="图片 10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1471930"/>
            <a:ext cx="2428875" cy="2428875"/>
          </a:xfrm>
          <a:prstGeom prst="rect">
            <a:avLst/>
          </a:prstGeom>
        </p:spPr>
      </p:pic>
      <p:pic>
        <p:nvPicPr>
          <p:cNvPr id="1037" name="图片 10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924935"/>
            <a:ext cx="2845435" cy="2783840"/>
          </a:xfrm>
          <a:prstGeom prst="rect">
            <a:avLst/>
          </a:prstGeom>
        </p:spPr>
      </p:pic>
      <p:pic>
        <p:nvPicPr>
          <p:cNvPr id="1038" name="图片 10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2800" y="3924935"/>
            <a:ext cx="2696845" cy="2705735"/>
          </a:xfrm>
          <a:prstGeom prst="rect">
            <a:avLst/>
          </a:prstGeom>
        </p:spPr>
      </p:pic>
      <p:pic>
        <p:nvPicPr>
          <p:cNvPr id="1039" name="图片 10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8400" y="4032250"/>
            <a:ext cx="2591435" cy="25984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8590" y="3962400"/>
            <a:ext cx="2874010" cy="9010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38590" y="4888230"/>
            <a:ext cx="2884170" cy="8769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67800" y="5789930"/>
            <a:ext cx="2897505" cy="8921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tx2">
                <a:lumMod val="40000"/>
                <a:lumOff val="60000"/>
              </a:schemeClr>
            </a:gs>
            <a:gs pos="83000">
              <a:srgbClr val="BED5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object 348"/>
          <p:cNvSpPr txBox="1">
            <a:spLocks noGrp="1"/>
          </p:cNvSpPr>
          <p:nvPr>
            <p:ph type="title"/>
          </p:nvPr>
        </p:nvSpPr>
        <p:spPr>
          <a:xfrm>
            <a:off x="2376170" y="431165"/>
            <a:ext cx="7438390" cy="683895"/>
          </a:xfrm>
          <a:prstGeom prst="rect">
            <a:avLst/>
          </a:prstGeom>
          <a:gradFill flip="none">
            <a:gsLst>
              <a:gs pos="0">
                <a:schemeClr val="accent1">
                  <a:lumMod val="5000"/>
                  <a:lumOff val="95000"/>
                </a:schemeClr>
              </a:gs>
              <a:gs pos="3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</p:spPr>
        <p:txBody>
          <a:bodyPr vert="horz" wrap="square" lIns="0" tIns="68643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95"/>
              </a:spcBef>
            </a:pPr>
            <a:r>
              <a:rPr dirty="0">
                <a:sym typeface="+mn-ea"/>
              </a:rPr>
              <a:t>Perfume</a:t>
            </a:r>
            <a:r>
              <a:rPr lang="en-US" dirty="0">
                <a:sym typeface="+mn-ea"/>
              </a:rPr>
              <a:t> C</a:t>
            </a:r>
            <a:r>
              <a:rPr dirty="0">
                <a:sym typeface="+mn-ea"/>
              </a:rPr>
              <a:t>andles</a:t>
            </a:r>
            <a:r>
              <a:rPr lang="en-US" dirty="0">
                <a:sym typeface="+mn-ea"/>
              </a:rPr>
              <a:t> paper</a:t>
            </a:r>
            <a:r>
              <a:rPr spc="-90" dirty="0"/>
              <a:t> </a:t>
            </a:r>
            <a:r>
              <a:rPr spc="-25" dirty="0"/>
              <a:t>can</a:t>
            </a:r>
            <a:endParaRPr spc="-25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" y="2061210"/>
            <a:ext cx="4589145" cy="36461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021205" y="6248400"/>
            <a:ext cx="7686675" cy="31178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noAutofit/>
          </a:bodyPr>
          <a:p>
            <a:r>
              <a:rPr lang="en-US" altLang="zh-CN" sz="1400">
                <a:solidFill>
                  <a:schemeClr val="bg1"/>
                </a:solidFill>
              </a:rPr>
              <a:t>welcome customized size range:    </a:t>
            </a:r>
            <a:r>
              <a:rPr lang="en-US" altLang="zh-CN" sz="1400">
                <a:solidFill>
                  <a:schemeClr val="bg1"/>
                </a:solidFill>
              </a:rPr>
              <a:t>Dia:15mm-100mm    /    Hieght:50mm-420mm)</a:t>
            </a:r>
            <a:endParaRPr lang="en-US" altLang="zh-CN" sz="140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057400"/>
            <a:ext cx="3409315" cy="3632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2061210"/>
            <a:ext cx="4054475" cy="36766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290" y="5028565"/>
            <a:ext cx="2487930" cy="624205"/>
          </a:xfrm>
          <a:prstGeom prst="rect">
            <a:avLst/>
          </a:prstGeom>
        </p:spPr>
        <p:txBody>
          <a:bodyPr vert="horz" wrap="square" lIns="0" tIns="175895" rIns="0" bIns="0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1385"/>
              </a:spcBef>
            </a:pPr>
            <a:r>
              <a:rPr sz="1800" b="1" spc="-25" dirty="0">
                <a:latin typeface="Calibri" panose="020F0502020204030204"/>
                <a:cs typeface="Calibri" panose="020F0502020204030204"/>
              </a:rPr>
              <a:t>Spray series packaging</a:t>
            </a:r>
            <a:endParaRPr sz="1800" b="1" spc="-25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6620" y="5030470"/>
            <a:ext cx="2407285" cy="473710"/>
          </a:xfrm>
          <a:prstGeom prst="rect">
            <a:avLst/>
          </a:prstGeom>
        </p:spPr>
        <p:txBody>
          <a:bodyPr vert="horz" wrap="square" lIns="0" tIns="175895" rIns="0" bIns="0" rtlCol="0">
            <a:noAutofit/>
          </a:bodyPr>
          <a:lstStyle/>
          <a:p>
            <a:pPr marR="194945" algn="ctr">
              <a:lnSpc>
                <a:spcPct val="100000"/>
              </a:lnSpc>
              <a:spcBef>
                <a:spcPts val="1385"/>
              </a:spcBef>
            </a:pPr>
            <a:r>
              <a:rPr lang="en-US" altLang="en-US" sz="1800" b="1">
                <a:latin typeface="Calibri" panose="020F0502020204030204"/>
                <a:cs typeface="Calibri" panose="020F0502020204030204"/>
              </a:rPr>
              <a:t>Wine series paper can </a:t>
            </a:r>
            <a:endParaRPr lang="en-US" altLang="en-US" sz="1800" b="1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55760" y="5236845"/>
            <a:ext cx="2165985" cy="683260"/>
          </a:xfrm>
          <a:prstGeom prst="rect">
            <a:avLst/>
          </a:prstGeom>
        </p:spPr>
        <p:txBody>
          <a:bodyPr vert="horz" wrap="square" lIns="0" tIns="175895" rIns="0" bIns="0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1385"/>
              </a:spcBef>
            </a:pPr>
            <a:r>
              <a:rPr sz="1800" b="1" spc="-25" dirty="0">
                <a:latin typeface="Calibri" panose="020F0502020204030204"/>
                <a:cs typeface="Calibri" panose="020F0502020204030204"/>
              </a:rPr>
              <a:t>Drop liquid packaging</a:t>
            </a:r>
            <a:endParaRPr sz="1800" b="1" spc="-25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33" name="object 233"/>
          <p:cNvSpPr txBox="1">
            <a:spLocks noGrp="1"/>
          </p:cNvSpPr>
          <p:nvPr>
            <p:ph type="title"/>
          </p:nvPr>
        </p:nvSpPr>
        <p:spPr>
          <a:xfrm>
            <a:off x="3795395" y="431165"/>
            <a:ext cx="3275330" cy="375920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68643" rIns="0" bIns="0" rtlCol="0">
            <a:spAutoFit/>
          </a:bodyPr>
          <a:lstStyle/>
          <a:p>
            <a:pPr marL="292100">
              <a:lnSpc>
                <a:spcPct val="100000"/>
              </a:lnSpc>
              <a:spcBef>
                <a:spcPts val="95"/>
              </a:spcBef>
            </a:pPr>
            <a:r>
              <a:rPr lang="en-US" sz="2000" dirty="0"/>
              <a:t>More Products Display</a:t>
            </a:r>
            <a:endParaRPr sz="20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209800"/>
            <a:ext cx="3069590" cy="22567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166620"/>
            <a:ext cx="2338070" cy="22999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172335"/>
            <a:ext cx="2380615" cy="229425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949315" y="5237480"/>
            <a:ext cx="3306445" cy="635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 b="1"/>
              <a:t>Paste packaging, the bottom</a:t>
            </a:r>
            <a:endParaRPr lang="zh-CN" altLang="en-US" sz="1600" b="1"/>
          </a:p>
          <a:p>
            <a:r>
              <a:rPr lang="zh-CN" altLang="en-US" sz="1600" b="1"/>
              <a:t> can be pushed and pulled</a:t>
            </a:r>
            <a:endParaRPr lang="zh-CN" altLang="en-US" sz="1600" b="1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1600" y="2172335"/>
            <a:ext cx="2630805" cy="23323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03600" y="431165"/>
            <a:ext cx="5766435" cy="491490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61442" rIns="0" bIns="0" rtlCol="0">
            <a:spAutoFit/>
          </a:bodyPr>
          <a:lstStyle/>
          <a:p>
            <a:pPr marL="1587500">
              <a:lnSpc>
                <a:spcPct val="100000"/>
              </a:lnSpc>
              <a:spcBef>
                <a:spcPts val="95"/>
              </a:spcBef>
            </a:pPr>
            <a:r>
              <a:rPr lang="en-US" sz="2800" dirty="0">
                <a:sym typeface="+mn-ea"/>
              </a:rPr>
              <a:t>More Products Display</a:t>
            </a:r>
            <a:endParaRPr sz="2800"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10676941" y="4001770"/>
            <a:ext cx="2851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25" dirty="0">
                <a:latin typeface="Calibri" panose="020F0502020204030204"/>
                <a:cs typeface="Calibri" panose="020F0502020204030204"/>
              </a:rPr>
              <a:t>1L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37801" y="3937000"/>
            <a:ext cx="5854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latin typeface="Calibri" panose="020F0502020204030204"/>
                <a:cs typeface="Calibri" panose="020F0502020204030204"/>
              </a:rPr>
              <a:t>550mL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045" y="1981200"/>
            <a:ext cx="2377440" cy="22828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6605"/>
            <a:ext cx="1791335" cy="21596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4450" y="2081530"/>
            <a:ext cx="1744345" cy="22326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00" y="2081530"/>
            <a:ext cx="1963420" cy="225679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8795" y="2061845"/>
            <a:ext cx="2839085" cy="224155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070725" y="49472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Window design + transparent PVC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052830" y="4868545"/>
            <a:ext cx="1479550" cy="377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Paper  can</a:t>
            </a:r>
            <a:endParaRPr lang="en-US" alt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 flipV="1">
            <a:off x="537845" y="5367020"/>
            <a:ext cx="2385695" cy="647700"/>
          </a:xfrm>
          <a:prstGeom prst="rect">
            <a:avLst/>
          </a:prstGeom>
        </p:spPr>
        <p:txBody>
          <a:bodyPr vert="horz" wrap="square" lIns="0" tIns="187960" rIns="0" bIns="0" rtlCol="0">
            <a:noAutofit/>
          </a:bodyPr>
          <a:lstStyle/>
          <a:p>
            <a:pPr marR="38735" algn="ctr">
              <a:lnSpc>
                <a:spcPct val="100000"/>
              </a:lnSpc>
              <a:spcBef>
                <a:spcPts val="1480"/>
              </a:spcBef>
            </a:pP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22369" y="4900718"/>
            <a:ext cx="2385695" cy="967740"/>
          </a:xfrm>
          <a:prstGeom prst="rect">
            <a:avLst/>
          </a:prstGeom>
        </p:spPr>
        <p:txBody>
          <a:bodyPr vert="horz" wrap="square" lIns="0" tIns="188595" rIns="0" bIns="0" rtlCol="0">
            <a:spAutoFit/>
          </a:bodyPr>
          <a:lstStyle/>
          <a:p>
            <a:pPr marR="10795" algn="ctr">
              <a:lnSpc>
                <a:spcPct val="100000"/>
              </a:lnSpc>
              <a:spcBef>
                <a:spcPts val="1485"/>
              </a:spcBef>
            </a:pPr>
            <a:r>
              <a:rPr sz="2400" b="1" spc="-25" dirty="0">
                <a:latin typeface="Calibri" panose="020F0502020204030204"/>
                <a:cs typeface="Calibri" panose="020F0502020204030204"/>
              </a:rPr>
              <a:t>1L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1040"/>
              </a:spcBef>
            </a:pP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92" name="object 292"/>
          <p:cNvSpPr txBox="1">
            <a:spLocks noGrp="1"/>
          </p:cNvSpPr>
          <p:nvPr>
            <p:ph type="title"/>
          </p:nvPr>
        </p:nvSpPr>
        <p:spPr>
          <a:xfrm>
            <a:off x="4128770" y="447675"/>
            <a:ext cx="5318760" cy="759460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61442" rIns="0" bIns="0" rtlCol="0">
            <a:noAutofit/>
          </a:bodyPr>
          <a:lstStyle/>
          <a:p>
            <a:pPr marL="1587500">
              <a:lnSpc>
                <a:spcPct val="100000"/>
              </a:lnSpc>
              <a:spcBef>
                <a:spcPts val="95"/>
              </a:spcBef>
            </a:pPr>
            <a:r>
              <a:rPr lang="en-US" dirty="0"/>
              <a:t>Paper box </a:t>
            </a:r>
            <a:endParaRPr lang="en-US" spc="-25" dirty="0"/>
          </a:p>
        </p:txBody>
      </p:sp>
      <p:pic>
        <p:nvPicPr>
          <p:cNvPr id="1039" name="图片 10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" y="1653540"/>
            <a:ext cx="5732780" cy="4215130"/>
          </a:xfrm>
          <a:prstGeom prst="rect">
            <a:avLst/>
          </a:prstGeom>
        </p:spPr>
      </p:pic>
      <p:pic>
        <p:nvPicPr>
          <p:cNvPr id="1040" name="图片 10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1653540"/>
            <a:ext cx="5758815" cy="4228465"/>
          </a:xfrm>
          <a:prstGeom prst="rect">
            <a:avLst/>
          </a:prstGeom>
        </p:spPr>
      </p:pic>
      <p:sp>
        <p:nvSpPr>
          <p:cNvPr id="1041" name="文本框 1040"/>
          <p:cNvSpPr txBox="1"/>
          <p:nvPr/>
        </p:nvSpPr>
        <p:spPr>
          <a:xfrm>
            <a:off x="2209800" y="6081395"/>
            <a:ext cx="1603375" cy="4311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Drawer Box </a:t>
            </a:r>
            <a:endParaRPr lang="en-US" altLang="zh-CN"/>
          </a:p>
        </p:txBody>
      </p:sp>
      <p:sp>
        <p:nvSpPr>
          <p:cNvPr id="1042" name="文本框 1041"/>
          <p:cNvSpPr txBox="1"/>
          <p:nvPr/>
        </p:nvSpPr>
        <p:spPr>
          <a:xfrm>
            <a:off x="7924800" y="6081395"/>
            <a:ext cx="24358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Up and Down box</a:t>
            </a:r>
            <a:endParaRPr lang="en-US" alt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5000" y="5943600"/>
            <a:ext cx="2260600" cy="541020"/>
          </a:xfrm>
          <a:prstGeom prst="rect">
            <a:avLst/>
          </a:prstGeom>
        </p:spPr>
        <p:txBody>
          <a:bodyPr vert="horz" wrap="square" lIns="0" tIns="187960" rIns="0" bIns="0" rtlCol="0">
            <a:noAutofit/>
          </a:bodyPr>
          <a:lstStyle/>
          <a:p>
            <a:pPr marR="38735" algn="ctr">
              <a:lnSpc>
                <a:spcPct val="100000"/>
              </a:lnSpc>
              <a:spcBef>
                <a:spcPts val="1480"/>
              </a:spcBef>
            </a:pPr>
            <a:r>
              <a:rPr sz="2400" b="1" spc="-25" dirty="0">
                <a:latin typeface="Calibri" panose="020F0502020204030204"/>
                <a:cs typeface="Calibri" panose="020F0502020204030204"/>
              </a:rPr>
              <a:t>Airplane box</a:t>
            </a:r>
            <a:endParaRPr sz="2400" b="1" spc="-25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73120" y="4747683"/>
            <a:ext cx="2501265" cy="967740"/>
          </a:xfrm>
          <a:prstGeom prst="rect">
            <a:avLst/>
          </a:prstGeom>
        </p:spPr>
        <p:txBody>
          <a:bodyPr vert="horz" wrap="square" lIns="0" tIns="188595" rIns="0" bIns="0" rtlCol="0">
            <a:spAutoFit/>
          </a:bodyPr>
          <a:lstStyle/>
          <a:p>
            <a:pPr marR="191135" algn="ctr">
              <a:lnSpc>
                <a:spcPct val="100000"/>
              </a:lnSpc>
              <a:spcBef>
                <a:spcPts val="1485"/>
              </a:spcBef>
            </a:pPr>
            <a:r>
              <a:rPr sz="2400" b="1" spc="-25" dirty="0">
                <a:latin typeface="Calibri" panose="020F0502020204030204"/>
                <a:cs typeface="Calibri" panose="020F0502020204030204"/>
              </a:rPr>
              <a:t>1L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2359" y="4748318"/>
            <a:ext cx="2501265" cy="967740"/>
          </a:xfrm>
          <a:prstGeom prst="rect">
            <a:avLst/>
          </a:prstGeom>
        </p:spPr>
        <p:txBody>
          <a:bodyPr vert="horz" wrap="square" lIns="0" tIns="188595" rIns="0" bIns="0" rtlCol="0">
            <a:spAutoFit/>
          </a:bodyPr>
          <a:lstStyle/>
          <a:p>
            <a:pPr marL="363220" algn="ctr">
              <a:lnSpc>
                <a:spcPct val="100000"/>
              </a:lnSpc>
              <a:spcBef>
                <a:spcPts val="1485"/>
              </a:spcBef>
            </a:pPr>
            <a:r>
              <a:rPr sz="2400" b="1" spc="-25" dirty="0">
                <a:latin typeface="Calibri" panose="020F0502020204030204"/>
                <a:cs typeface="Calibri" panose="020F0502020204030204"/>
              </a:rPr>
              <a:t>1L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0000" y="5943600"/>
            <a:ext cx="2879090" cy="492760"/>
          </a:xfrm>
          <a:prstGeom prst="rect">
            <a:avLst/>
          </a:prstGeom>
        </p:spPr>
        <p:txBody>
          <a:bodyPr vert="horz" wrap="square" lIns="0" tIns="188595" rIns="0" bIns="0" rtlCol="0">
            <a:noAutofit/>
          </a:bodyPr>
          <a:lstStyle/>
          <a:p>
            <a:pPr marL="99060" algn="ctr">
              <a:lnSpc>
                <a:spcPct val="100000"/>
              </a:lnSpc>
              <a:spcBef>
                <a:spcPts val="1485"/>
              </a:spcBef>
            </a:pPr>
            <a:r>
              <a:rPr sz="2400" b="1" spc="-25" dirty="0">
                <a:latin typeface="Calibri" panose="020F0502020204030204"/>
                <a:cs typeface="Calibri" panose="020F0502020204030204"/>
              </a:rPr>
              <a:t>Corrugated Box</a:t>
            </a:r>
            <a:endParaRPr sz="2400" b="1" spc="-25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60" name="object 460"/>
          <p:cNvSpPr txBox="1">
            <a:spLocks noGrp="1"/>
          </p:cNvSpPr>
          <p:nvPr>
            <p:ph type="title"/>
          </p:nvPr>
        </p:nvSpPr>
        <p:spPr>
          <a:xfrm>
            <a:off x="3563111" y="431164"/>
            <a:ext cx="5152263" cy="676275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61442" rIns="0" bIns="0" rtlCol="0">
            <a:spAutoFit/>
          </a:bodyPr>
          <a:lstStyle/>
          <a:p>
            <a:pPr marL="1587500">
              <a:lnSpc>
                <a:spcPct val="100000"/>
              </a:lnSpc>
              <a:spcBef>
                <a:spcPts val="95"/>
              </a:spcBef>
            </a:pPr>
            <a:r>
              <a:rPr lang="en-US" dirty="0">
                <a:sym typeface="+mn-ea"/>
              </a:rPr>
              <a:t>Paper box</a:t>
            </a:r>
            <a:endParaRPr spc="-25" dirty="0"/>
          </a:p>
        </p:txBody>
      </p:sp>
      <p:pic>
        <p:nvPicPr>
          <p:cNvPr id="1035" name="图片 10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" y="1534795"/>
            <a:ext cx="5871210" cy="4318000"/>
          </a:xfrm>
          <a:prstGeom prst="rect">
            <a:avLst/>
          </a:prstGeom>
        </p:spPr>
      </p:pic>
      <p:pic>
        <p:nvPicPr>
          <p:cNvPr id="1036" name="图片 10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1524000"/>
            <a:ext cx="5883275" cy="432943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object 571"/>
          <p:cNvSpPr txBox="1">
            <a:spLocks noGrp="1"/>
          </p:cNvSpPr>
          <p:nvPr>
            <p:ph type="title"/>
          </p:nvPr>
        </p:nvSpPr>
        <p:spPr>
          <a:xfrm>
            <a:off x="3462655" y="431165"/>
            <a:ext cx="5252720" cy="627380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12065" rIns="0" bIns="0" rtlCol="0">
            <a:spAutoFit/>
          </a:bodyPr>
          <a:lstStyle/>
          <a:p>
            <a:pPr marL="1587500" algn="l">
              <a:lnSpc>
                <a:spcPct val="100000"/>
              </a:lnSpc>
              <a:spcBef>
                <a:spcPts val="95"/>
              </a:spcBef>
              <a:tabLst>
                <a:tab pos="3363595" algn="l"/>
                <a:tab pos="4378325" algn="l"/>
              </a:tabLst>
            </a:pPr>
            <a:r>
              <a:rPr lang="en-US" dirty="0">
                <a:sym typeface="+mn-ea"/>
              </a:rPr>
              <a:t>Paper box</a:t>
            </a:r>
            <a:endParaRPr spc="-135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1473200"/>
            <a:ext cx="5887085" cy="43205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525" y="1473200"/>
            <a:ext cx="5959475" cy="43948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421890" y="6081395"/>
            <a:ext cx="1348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Book Box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173085" y="6096000"/>
            <a:ext cx="2078990" cy="3536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Double Open Box</a:t>
            </a:r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object 459"/>
          <p:cNvSpPr txBox="1">
            <a:spLocks noGrp="1"/>
          </p:cNvSpPr>
          <p:nvPr>
            <p:ph type="title"/>
          </p:nvPr>
        </p:nvSpPr>
        <p:spPr>
          <a:xfrm>
            <a:off x="3563111" y="431164"/>
            <a:ext cx="5152263" cy="627380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12065" rIns="0" bIns="0" rtlCol="0">
            <a:spAutoFit/>
          </a:bodyPr>
          <a:lstStyle/>
          <a:p>
            <a:pPr marL="1587500" algn="l">
              <a:lnSpc>
                <a:spcPct val="100000"/>
              </a:lnSpc>
              <a:spcBef>
                <a:spcPts val="95"/>
              </a:spcBef>
              <a:tabLst>
                <a:tab pos="3363595" algn="l"/>
                <a:tab pos="4378325" algn="l"/>
              </a:tabLst>
            </a:pPr>
            <a:r>
              <a:rPr lang="en-US" dirty="0">
                <a:sym typeface="+mn-ea"/>
              </a:rPr>
              <a:t>Paper box</a:t>
            </a:r>
            <a:endParaRPr spc="-135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47800"/>
            <a:ext cx="5898515" cy="43281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540" y="1447800"/>
            <a:ext cx="5899150" cy="432816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33600" y="6019800"/>
            <a:ext cx="1562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Window box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048000" y="324485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Double Plug Box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174355" y="6019800"/>
            <a:ext cx="2000885" cy="4337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Double Plug Box</a:t>
            </a:r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object 459"/>
          <p:cNvSpPr txBox="1">
            <a:spLocks noGrp="1"/>
          </p:cNvSpPr>
          <p:nvPr>
            <p:ph type="title"/>
          </p:nvPr>
        </p:nvSpPr>
        <p:spPr>
          <a:xfrm>
            <a:off x="3563111" y="431164"/>
            <a:ext cx="5152263" cy="627380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12065" rIns="0" bIns="0" rtlCol="0">
            <a:spAutoFit/>
          </a:bodyPr>
          <a:lstStyle/>
          <a:p>
            <a:pPr marL="1587500">
              <a:lnSpc>
                <a:spcPct val="100000"/>
              </a:lnSpc>
              <a:spcBef>
                <a:spcPts val="95"/>
              </a:spcBef>
              <a:tabLst>
                <a:tab pos="3363595" algn="l"/>
                <a:tab pos="4378325" algn="l"/>
              </a:tabLst>
            </a:pPr>
            <a:r>
              <a:rPr lang="en-US" dirty="0">
                <a:sym typeface="+mn-ea"/>
              </a:rPr>
              <a:t>Paper box</a:t>
            </a:r>
            <a:endParaRPr spc="-135" dirty="0"/>
          </a:p>
        </p:txBody>
      </p:sp>
      <p:pic>
        <p:nvPicPr>
          <p:cNvPr id="1034" name="图片 10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" y="1676400"/>
            <a:ext cx="5816600" cy="4272915"/>
          </a:xfrm>
          <a:prstGeom prst="rect">
            <a:avLst/>
          </a:prstGeom>
        </p:spPr>
      </p:pic>
      <p:pic>
        <p:nvPicPr>
          <p:cNvPr id="1035" name="图片 10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1672590"/>
            <a:ext cx="5831205" cy="4276725"/>
          </a:xfrm>
          <a:prstGeom prst="rect">
            <a:avLst/>
          </a:prstGeom>
        </p:spPr>
      </p:pic>
      <p:sp>
        <p:nvSpPr>
          <p:cNvPr id="1036" name="文本框 1035"/>
          <p:cNvSpPr txBox="1"/>
          <p:nvPr/>
        </p:nvSpPr>
        <p:spPr>
          <a:xfrm>
            <a:off x="2402205" y="6172200"/>
            <a:ext cx="1160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Hook box</a:t>
            </a:r>
            <a:endParaRPr lang="zh-CN" altLang="en-US"/>
          </a:p>
        </p:txBody>
      </p:sp>
      <p:sp>
        <p:nvSpPr>
          <p:cNvPr id="1037" name="文本框 1036"/>
          <p:cNvSpPr txBox="1"/>
          <p:nvPr/>
        </p:nvSpPr>
        <p:spPr>
          <a:xfrm>
            <a:off x="8153400" y="6172200"/>
            <a:ext cx="2212340" cy="3816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Hand Held Gift Box</a:t>
            </a:r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465580" y="431165"/>
            <a:ext cx="8055610" cy="627380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788160" algn="l"/>
                <a:tab pos="2802890" algn="l"/>
              </a:tabLst>
            </a:pPr>
            <a:r>
              <a:rPr lang="en-US" dirty="0">
                <a:sym typeface="+mn-ea"/>
              </a:rPr>
              <a:t>Creative Design Paper box</a:t>
            </a:r>
            <a:endParaRPr spc="-135" dirty="0"/>
          </a:p>
        </p:txBody>
      </p:sp>
      <p:pic>
        <p:nvPicPr>
          <p:cNvPr id="1037" name="图片 10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" y="2209800"/>
            <a:ext cx="3538855" cy="3411855"/>
          </a:xfrm>
          <a:prstGeom prst="rect">
            <a:avLst/>
          </a:prstGeom>
        </p:spPr>
      </p:pic>
      <p:pic>
        <p:nvPicPr>
          <p:cNvPr id="1038" name="图片 10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2209800"/>
            <a:ext cx="3439160" cy="3460750"/>
          </a:xfrm>
          <a:prstGeom prst="rect">
            <a:avLst/>
          </a:prstGeom>
        </p:spPr>
      </p:pic>
      <p:pic>
        <p:nvPicPr>
          <p:cNvPr id="1039" name="图片 10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2209800"/>
            <a:ext cx="3720465" cy="345249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3494" y="4689898"/>
            <a:ext cx="2050414" cy="452755"/>
          </a:xfrm>
          <a:prstGeom prst="rect">
            <a:avLst/>
          </a:prstGeom>
        </p:spPr>
        <p:txBody>
          <a:bodyPr vert="horz" wrap="square" lIns="0" tIns="175895" rIns="0" bIns="0" rtlCol="0">
            <a:spAutoFit/>
          </a:bodyPr>
          <a:lstStyle/>
          <a:p>
            <a:pPr marL="471170">
              <a:lnSpc>
                <a:spcPct val="100000"/>
              </a:lnSpc>
              <a:spcBef>
                <a:spcPts val="1385"/>
              </a:spcBef>
            </a:pP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83039" y="4689898"/>
            <a:ext cx="2165985" cy="452755"/>
          </a:xfrm>
          <a:prstGeom prst="rect">
            <a:avLst/>
          </a:prstGeom>
        </p:spPr>
        <p:txBody>
          <a:bodyPr vert="horz" wrap="square" lIns="0" tIns="175895" rIns="0" bIns="0" rtlCol="0">
            <a:spAutoFit/>
          </a:bodyPr>
          <a:lstStyle/>
          <a:p>
            <a:pPr marR="30480" algn="ctr">
              <a:lnSpc>
                <a:spcPct val="100000"/>
              </a:lnSpc>
              <a:spcBef>
                <a:spcPts val="1385"/>
              </a:spcBef>
            </a:pP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20640" y="4689898"/>
            <a:ext cx="2050414" cy="452755"/>
          </a:xfrm>
          <a:prstGeom prst="rect">
            <a:avLst/>
          </a:prstGeom>
        </p:spPr>
        <p:txBody>
          <a:bodyPr vert="horz" wrap="square" lIns="0" tIns="175895" rIns="0" bIns="0" rtlCol="0">
            <a:spAutoFit/>
          </a:bodyPr>
          <a:lstStyle/>
          <a:p>
            <a:pPr marL="471170">
              <a:lnSpc>
                <a:spcPct val="100000"/>
              </a:lnSpc>
              <a:spcBef>
                <a:spcPts val="1385"/>
              </a:spcBef>
            </a:pP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86200" y="0"/>
            <a:ext cx="4751070" cy="468630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109067" rIns="0" bIns="0" rtlCol="0">
            <a:noAutofit/>
          </a:bodyPr>
          <a:lstStyle/>
          <a:p>
            <a:pPr marL="1856740">
              <a:lnSpc>
                <a:spcPct val="100000"/>
              </a:lnSpc>
              <a:spcBef>
                <a:spcPts val="95"/>
              </a:spcBef>
            </a:pPr>
            <a:r>
              <a:rPr lang="en-US" dirty="0"/>
              <a:t> </a:t>
            </a:r>
            <a:endParaRPr lang="en-US" spc="-25" dirty="0"/>
          </a:p>
        </p:txBody>
      </p:sp>
      <p:sp>
        <p:nvSpPr>
          <p:cNvPr id="4" name="文本框 3"/>
          <p:cNvSpPr txBox="1"/>
          <p:nvPr/>
        </p:nvSpPr>
        <p:spPr>
          <a:xfrm>
            <a:off x="4903470" y="76200"/>
            <a:ext cx="3066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Paper Box Inner Tray 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609600"/>
            <a:ext cx="7581900" cy="58578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600200" y="228600"/>
            <a:ext cx="8990965" cy="504190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12065" rIns="0" bIns="0" rtlCol="0">
            <a:spAutoFit/>
          </a:bodyPr>
          <a:lstStyle/>
          <a:p>
            <a:pPr marL="1587500" algn="l">
              <a:lnSpc>
                <a:spcPct val="100000"/>
              </a:lnSpc>
              <a:spcBef>
                <a:spcPts val="95"/>
              </a:spcBef>
              <a:tabLst>
                <a:tab pos="3363595" algn="l"/>
                <a:tab pos="4378325" algn="l"/>
              </a:tabLst>
            </a:pPr>
            <a:r>
              <a:rPr lang="en-US" sz="3200" spc="-10" dirty="0"/>
              <a:t>Customized Design Gift Paper Bags</a:t>
            </a:r>
            <a:endParaRPr lang="en-US" sz="3200" spc="-135" dirty="0"/>
          </a:p>
        </p:txBody>
      </p:sp>
      <p:pic>
        <p:nvPicPr>
          <p:cNvPr id="1026" name="图片 10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3335" y="1524000"/>
            <a:ext cx="7505700" cy="47339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895600" y="0"/>
            <a:ext cx="6054090" cy="504190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12065" rIns="0" bIns="0" rtlCol="0">
            <a:spAutoFit/>
          </a:bodyPr>
          <a:lstStyle/>
          <a:p>
            <a:pPr marL="1587500">
              <a:lnSpc>
                <a:spcPct val="100000"/>
              </a:lnSpc>
              <a:spcBef>
                <a:spcPts val="95"/>
              </a:spcBef>
              <a:tabLst>
                <a:tab pos="3363595" algn="l"/>
                <a:tab pos="4378325" algn="l"/>
              </a:tabLst>
            </a:pPr>
            <a:r>
              <a:rPr lang="en-US" sz="3200" spc="-135" dirty="0"/>
              <a:t>Raw-material Choice</a:t>
            </a:r>
            <a:endParaRPr lang="en-US" sz="3200" spc="-135" dirty="0"/>
          </a:p>
        </p:txBody>
      </p:sp>
      <p:pic>
        <p:nvPicPr>
          <p:cNvPr id="5" name="图片 4" descr="paper can materia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2110" y="685800"/>
            <a:ext cx="11447780" cy="61055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object 677"/>
          <p:cNvSpPr txBox="1">
            <a:spLocks noGrp="1"/>
          </p:cNvSpPr>
          <p:nvPr>
            <p:ph type="ctrTitle" idx="4294967295"/>
          </p:nvPr>
        </p:nvSpPr>
        <p:spPr>
          <a:xfrm>
            <a:off x="4419600" y="0"/>
            <a:ext cx="2962910" cy="504190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280795" algn="l"/>
              </a:tabLst>
            </a:pPr>
            <a:r>
              <a:rPr lang="en-US" sz="3200" spc="-20" dirty="0"/>
              <a:t>Printing Craft</a:t>
            </a:r>
            <a:endParaRPr lang="en-US" sz="3200" spc="-135" dirty="0"/>
          </a:p>
        </p:txBody>
      </p:sp>
      <p:pic>
        <p:nvPicPr>
          <p:cNvPr id="1025" name="图片 10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1200" y="1066800"/>
            <a:ext cx="7477125" cy="48577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object 233"/>
          <p:cNvSpPr txBox="1">
            <a:spLocks noGrp="1"/>
          </p:cNvSpPr>
          <p:nvPr>
            <p:ph type="title"/>
          </p:nvPr>
        </p:nvSpPr>
        <p:spPr>
          <a:xfrm>
            <a:off x="2660650" y="76200"/>
            <a:ext cx="6170930" cy="634365"/>
          </a:xfrm>
          <a:prstGeom prst="rect">
            <a:avLst/>
          </a:prstGeom>
          <a:gradFill>
            <a:gsLst>
              <a:gs pos="33000">
                <a:srgbClr val="BED5FF"/>
              </a:gs>
              <a:gs pos="0">
                <a:schemeClr val="accent1"/>
              </a:gs>
              <a:gs pos="0">
                <a:schemeClr val="accent1">
                  <a:lumMod val="85000"/>
                </a:schemeClr>
              </a:gs>
            </a:gsLst>
            <a:lin ang="16200000" scaled="0"/>
          </a:gradFill>
        </p:spPr>
        <p:txBody>
          <a:bodyPr vert="horz" wrap="square" lIns="0" tIns="74777" rIns="0" bIns="0" rtlCol="0">
            <a:noAutofit/>
          </a:bodyPr>
          <a:lstStyle/>
          <a:p>
            <a:pPr marL="2139315">
              <a:lnSpc>
                <a:spcPct val="100000"/>
              </a:lnSpc>
              <a:spcBef>
                <a:spcPts val="95"/>
              </a:spcBef>
            </a:pPr>
            <a:r>
              <a:rPr lang="en-US" dirty="0">
                <a:sym typeface="+mn-ea"/>
              </a:rPr>
              <a:t>Cover Choice</a:t>
            </a:r>
            <a:endParaRPr lang="en-US" dirty="0"/>
          </a:p>
        </p:txBody>
      </p:sp>
      <p:pic>
        <p:nvPicPr>
          <p:cNvPr id="1036" name="图片 10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3200" y="2514600"/>
            <a:ext cx="5182235" cy="1232535"/>
          </a:xfrm>
          <a:prstGeom prst="rect">
            <a:avLst/>
          </a:prstGeom>
        </p:spPr>
      </p:pic>
      <p:pic>
        <p:nvPicPr>
          <p:cNvPr id="1037" name="图片 10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191000"/>
            <a:ext cx="5375275" cy="1143635"/>
          </a:xfrm>
          <a:prstGeom prst="rect">
            <a:avLst/>
          </a:prstGeom>
        </p:spPr>
      </p:pic>
      <p:pic>
        <p:nvPicPr>
          <p:cNvPr id="1038" name="图片 10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6000"/>
            <a:ext cx="5787390" cy="1601470"/>
          </a:xfrm>
          <a:prstGeom prst="rect">
            <a:avLst/>
          </a:prstGeom>
        </p:spPr>
      </p:pic>
      <p:pic>
        <p:nvPicPr>
          <p:cNvPr id="1039" name="图片 10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962400"/>
            <a:ext cx="5728335" cy="150114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8044" y="3042920"/>
            <a:ext cx="685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4" dirty="0">
                <a:latin typeface="Arial MT"/>
                <a:cs typeface="Arial MT"/>
              </a:rPr>
              <a:t>STEP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2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6144" y="4100195"/>
            <a:ext cx="685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4" dirty="0">
                <a:latin typeface="Arial MT"/>
                <a:cs typeface="Arial MT"/>
              </a:rPr>
              <a:t>STEP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3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90625" y="620394"/>
            <a:ext cx="2447925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</a:rPr>
              <a:t>How</a:t>
            </a:r>
            <a:r>
              <a:rPr sz="2800" spc="-90" dirty="0">
                <a:solidFill>
                  <a:srgbClr val="FFFFFF"/>
                </a:solidFill>
              </a:rPr>
              <a:t> </a:t>
            </a:r>
            <a:r>
              <a:rPr sz="2800" spc="65" dirty="0">
                <a:solidFill>
                  <a:srgbClr val="FFFFFF"/>
                </a:solidFill>
              </a:rPr>
              <a:t>to</a:t>
            </a:r>
            <a:r>
              <a:rPr sz="2800" spc="-85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ordered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868044" y="1796402"/>
            <a:ext cx="7941945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0" marR="5080" indent="-953135">
              <a:lnSpc>
                <a:spcPct val="100000"/>
              </a:lnSpc>
              <a:spcBef>
                <a:spcPts val="100"/>
              </a:spcBef>
            </a:pPr>
            <a:r>
              <a:rPr sz="2700" baseline="-5000" dirty="0">
                <a:solidFill>
                  <a:srgbClr val="FFFFFF"/>
                </a:solidFill>
                <a:latin typeface="Arial MT"/>
                <a:cs typeface="Arial MT"/>
              </a:rPr>
              <a:t>STEP</a:t>
            </a:r>
            <a:r>
              <a:rPr sz="2700" spc="-44" baseline="-50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700" baseline="-5000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r>
              <a:rPr sz="2700" spc="690" baseline="-50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Choose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the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  </a:t>
            </a:r>
            <a:r>
              <a:rPr lang="en-US" altLang="en-US" sz="1800" b="1" spc="-10" dirty="0">
                <a:latin typeface="Arial" panose="020B0604020202020204"/>
                <a:cs typeface="Arial" panose="020B0604020202020204"/>
              </a:rPr>
              <a:t>Box/</a:t>
            </a:r>
            <a:r>
              <a:rPr sz="1800" b="1" dirty="0">
                <a:latin typeface="Arial" panose="020B0604020202020204"/>
                <a:cs typeface="Arial" panose="020B0604020202020204"/>
              </a:rPr>
              <a:t>can</a:t>
            </a:r>
            <a:r>
              <a:rPr sz="18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style</a:t>
            </a:r>
            <a:r>
              <a:rPr sz="1800" b="1" spc="-5" dirty="0">
                <a:latin typeface="Arial" panose="020B0604020202020204"/>
                <a:cs typeface="Arial" panose="020B0604020202020204"/>
              </a:rPr>
              <a:t> (</a:t>
            </a:r>
            <a:r>
              <a:rPr sz="1800" b="1" dirty="0">
                <a:latin typeface="Arial" panose="020B0604020202020204"/>
                <a:cs typeface="Arial" panose="020B0604020202020204"/>
              </a:rPr>
              <a:t>shape)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and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capacity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you</a:t>
            </a:r>
            <a:r>
              <a:rPr sz="18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like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and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 need,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and tell us the quantity </a:t>
            </a:r>
            <a:r>
              <a:rPr lang="en-US" altLang="en-US" sz="1800" b="1" dirty="0">
                <a:latin typeface="Arial" panose="020B0604020202020204"/>
                <a:cs typeface="Arial" panose="020B0604020202020204"/>
              </a:rPr>
              <a:t>and printing 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requirements</a:t>
            </a:r>
            <a:r>
              <a:rPr sz="1800" b="1" spc="-50" dirty="0">
                <a:latin typeface="Malgun Gothic" panose="020B0503020000020004" charset="-127"/>
                <a:cs typeface="Malgun Gothic" panose="020B0503020000020004" charset="-127"/>
              </a:rPr>
              <a:t>。</a:t>
            </a:r>
            <a:endParaRPr sz="1800">
              <a:latin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91970" y="2940684"/>
            <a:ext cx="930021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 panose="020B0604020202020204"/>
                <a:cs typeface="Arial" panose="020B0604020202020204"/>
              </a:rPr>
              <a:t>We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35" dirty="0">
                <a:latin typeface="Arial" panose="020B0604020202020204"/>
                <a:cs typeface="Arial" panose="020B0604020202020204"/>
              </a:rPr>
              <a:t>provide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70" dirty="0">
                <a:latin typeface="Arial" panose="020B0604020202020204"/>
                <a:cs typeface="Arial" panose="020B0604020202020204"/>
              </a:rPr>
              <a:t>design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35" dirty="0">
                <a:latin typeface="Arial" panose="020B0604020202020204"/>
                <a:cs typeface="Arial" panose="020B0604020202020204"/>
              </a:rPr>
              <a:t>templates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65" dirty="0">
                <a:latin typeface="Arial" panose="020B0604020202020204"/>
                <a:cs typeface="Arial" panose="020B0604020202020204"/>
              </a:rPr>
              <a:t>according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to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the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70" dirty="0">
                <a:latin typeface="Arial" panose="020B0604020202020204"/>
                <a:cs typeface="Arial" panose="020B0604020202020204"/>
              </a:rPr>
              <a:t>style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of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45" dirty="0">
                <a:latin typeface="Arial" panose="020B0604020202020204"/>
                <a:cs typeface="Arial" panose="020B0604020202020204"/>
              </a:rPr>
              <a:t>your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tin,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80" dirty="0">
                <a:latin typeface="Arial" panose="020B0604020202020204"/>
                <a:cs typeface="Arial" panose="020B0604020202020204"/>
              </a:rPr>
              <a:t>please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find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a </a:t>
            </a:r>
            <a:r>
              <a:rPr sz="2000" b="1" spc="-60" dirty="0">
                <a:latin typeface="Arial" panose="020B0604020202020204"/>
                <a:cs typeface="Arial" panose="020B0604020202020204"/>
              </a:rPr>
              <a:t>graphic</a:t>
            </a:r>
            <a:r>
              <a:rPr sz="2000" b="1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60" dirty="0">
                <a:latin typeface="Arial" panose="020B0604020202020204"/>
                <a:cs typeface="Arial" panose="020B0604020202020204"/>
              </a:rPr>
              <a:t>designer</a:t>
            </a:r>
            <a:r>
              <a:rPr sz="2000" b="1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20" dirty="0">
                <a:latin typeface="Arial" panose="020B0604020202020204"/>
                <a:cs typeface="Arial" panose="020B0604020202020204"/>
              </a:rPr>
              <a:t>and</a:t>
            </a:r>
            <a:r>
              <a:rPr sz="2000" b="1" spc="-9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tell</a:t>
            </a:r>
            <a:r>
              <a:rPr sz="2000" b="1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what</a:t>
            </a:r>
            <a:r>
              <a:rPr sz="2000" b="1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40" dirty="0">
                <a:latin typeface="Arial" panose="020B0604020202020204"/>
                <a:cs typeface="Arial" panose="020B0604020202020204"/>
              </a:rPr>
              <a:t>you</a:t>
            </a:r>
            <a:r>
              <a:rPr sz="2000" b="1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45" dirty="0">
                <a:latin typeface="Arial" panose="020B0604020202020204"/>
                <a:cs typeface="Arial" panose="020B0604020202020204"/>
              </a:rPr>
              <a:t>need,</a:t>
            </a:r>
            <a:r>
              <a:rPr sz="2000" b="1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35" dirty="0">
                <a:latin typeface="Arial" panose="020B0604020202020204"/>
                <a:cs typeface="Arial" panose="020B0604020202020204"/>
              </a:rPr>
              <a:t>product</a:t>
            </a:r>
            <a:r>
              <a:rPr sz="2000" b="1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35" dirty="0">
                <a:latin typeface="Arial" panose="020B0604020202020204"/>
                <a:cs typeface="Arial" panose="020B0604020202020204"/>
              </a:rPr>
              <a:t>name,</a:t>
            </a:r>
            <a:r>
              <a:rPr sz="2000" b="1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35" dirty="0">
                <a:latin typeface="Arial" panose="020B0604020202020204"/>
                <a:cs typeface="Arial" panose="020B0604020202020204"/>
              </a:rPr>
              <a:t>brand,</a:t>
            </a:r>
            <a:r>
              <a:rPr sz="2000" b="1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20" dirty="0">
                <a:latin typeface="Arial" panose="020B0604020202020204"/>
                <a:cs typeface="Arial" panose="020B0604020202020204"/>
              </a:rPr>
              <a:t>logo,</a:t>
            </a:r>
            <a:r>
              <a:rPr sz="2000" b="1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45" dirty="0">
                <a:latin typeface="Arial" panose="020B0604020202020204"/>
                <a:cs typeface="Arial" panose="020B0604020202020204"/>
              </a:rPr>
              <a:t>etc.</a:t>
            </a:r>
            <a:r>
              <a:rPr sz="2000" b="1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latin typeface="Arial" panose="020B0604020202020204"/>
                <a:cs typeface="Arial" panose="020B0604020202020204"/>
              </a:rPr>
              <a:t>Design </a:t>
            </a:r>
            <a:r>
              <a:rPr sz="2000" b="1" spc="-25" dirty="0">
                <a:latin typeface="Arial" panose="020B0604020202020204"/>
                <a:cs typeface="Arial" panose="020B0604020202020204"/>
              </a:rPr>
              <a:t>artwork</a:t>
            </a:r>
            <a:r>
              <a:rPr sz="2000" b="1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latin typeface="Arial" panose="020B0604020202020204"/>
                <a:cs typeface="Arial" panose="020B0604020202020204"/>
              </a:rPr>
              <a:t>will</a:t>
            </a:r>
            <a:r>
              <a:rPr sz="2000" b="1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be</a:t>
            </a:r>
            <a:r>
              <a:rPr sz="2000" b="1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20" dirty="0">
                <a:latin typeface="Arial" panose="020B0604020202020204"/>
                <a:cs typeface="Arial" panose="020B0604020202020204"/>
              </a:rPr>
              <a:t>made</a:t>
            </a:r>
            <a:r>
              <a:rPr sz="2000" b="1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for</a:t>
            </a:r>
            <a:r>
              <a:rPr sz="2000" b="1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20" dirty="0">
                <a:latin typeface="Arial" panose="020B0604020202020204"/>
                <a:cs typeface="Arial" panose="020B0604020202020204"/>
              </a:rPr>
              <a:t>you.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8835" y="5481319"/>
            <a:ext cx="685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4" dirty="0">
                <a:latin typeface="Arial MT"/>
                <a:cs typeface="Arial MT"/>
              </a:rPr>
              <a:t>STEP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4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91970" y="4177664"/>
            <a:ext cx="10206990" cy="153289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1139190">
              <a:lnSpc>
                <a:spcPts val="2220"/>
              </a:lnSpc>
              <a:spcBef>
                <a:spcPts val="330"/>
              </a:spcBef>
            </a:pPr>
            <a:r>
              <a:rPr sz="2000" b="1" dirty="0">
                <a:latin typeface="Arial" panose="020B0604020202020204"/>
                <a:cs typeface="Arial" panose="020B0604020202020204"/>
              </a:rPr>
              <a:t>After</a:t>
            </a:r>
            <a:r>
              <a:rPr sz="2000" b="1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the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95" dirty="0">
                <a:latin typeface="Arial" panose="020B0604020202020204"/>
                <a:cs typeface="Arial" panose="020B0604020202020204"/>
              </a:rPr>
              <a:t>prepress</a:t>
            </a:r>
            <a:r>
              <a:rPr sz="20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20" dirty="0">
                <a:latin typeface="Arial" panose="020B0604020202020204"/>
                <a:cs typeface="Arial" panose="020B0604020202020204"/>
              </a:rPr>
              <a:t>department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100" dirty="0">
                <a:latin typeface="Arial" panose="020B0604020202020204"/>
                <a:cs typeface="Arial" panose="020B0604020202020204"/>
              </a:rPr>
              <a:t>receives</a:t>
            </a:r>
            <a:r>
              <a:rPr sz="20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45" dirty="0">
                <a:latin typeface="Arial" panose="020B0604020202020204"/>
                <a:cs typeface="Arial" panose="020B0604020202020204"/>
              </a:rPr>
              <a:t>your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70" dirty="0">
                <a:latin typeface="Arial" panose="020B0604020202020204"/>
                <a:cs typeface="Arial" panose="020B0604020202020204"/>
              </a:rPr>
              <a:t>design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draft</a:t>
            </a:r>
            <a:r>
              <a:rPr sz="2000" b="1" spc="-40" dirty="0">
                <a:latin typeface="Arial" panose="020B0604020202020204"/>
                <a:cs typeface="Arial" panose="020B0604020202020204"/>
              </a:rPr>
              <a:t> (</a:t>
            </a:r>
            <a:r>
              <a:rPr sz="2000" b="1" spc="-30" dirty="0">
                <a:latin typeface="Arial" panose="020B0604020202020204"/>
                <a:cs typeface="Arial" panose="020B0604020202020204"/>
              </a:rPr>
              <a:t>Adobe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60" dirty="0">
                <a:latin typeface="Arial" panose="020B0604020202020204"/>
                <a:cs typeface="Arial" panose="020B0604020202020204"/>
              </a:rPr>
              <a:t>Acrobat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, </a:t>
            </a:r>
            <a:r>
              <a:rPr sz="2000" b="1" spc="-25" dirty="0">
                <a:latin typeface="Arial" panose="020B0604020202020204"/>
                <a:cs typeface="Arial" panose="020B0604020202020204"/>
              </a:rPr>
              <a:t>or IIIustrator</a:t>
            </a:r>
            <a:r>
              <a:rPr sz="2000" b="1" spc="-45" dirty="0">
                <a:latin typeface="Arial" panose="020B0604020202020204"/>
                <a:cs typeface="Arial" panose="020B0604020202020204"/>
              </a:rPr>
              <a:t>), </a:t>
            </a:r>
            <a:r>
              <a:rPr sz="2000" b="1" spc="-10" dirty="0">
                <a:latin typeface="Arial" panose="020B0604020202020204"/>
                <a:cs typeface="Arial" panose="020B0604020202020204"/>
              </a:rPr>
              <a:t>our</a:t>
            </a:r>
            <a:r>
              <a:rPr sz="2000" b="1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90" dirty="0">
                <a:latin typeface="Arial" panose="020B0604020202020204"/>
                <a:cs typeface="Arial" panose="020B0604020202020204"/>
              </a:rPr>
              <a:t>designers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latin typeface="Arial" panose="020B0604020202020204"/>
                <a:cs typeface="Arial" panose="020B0604020202020204"/>
              </a:rPr>
              <a:t>will</a:t>
            </a:r>
            <a:r>
              <a:rPr sz="2000" b="1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60" dirty="0">
                <a:latin typeface="Arial" panose="020B0604020202020204"/>
                <a:cs typeface="Arial" panose="020B0604020202020204"/>
              </a:rPr>
              <a:t>adjust</a:t>
            </a:r>
            <a:r>
              <a:rPr sz="2000" b="1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the</a:t>
            </a:r>
            <a:r>
              <a:rPr sz="2000" b="1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70" dirty="0">
                <a:latin typeface="Arial" panose="020B0604020202020204"/>
                <a:cs typeface="Arial" panose="020B0604020202020204"/>
              </a:rPr>
              <a:t>design</a:t>
            </a:r>
            <a:r>
              <a:rPr sz="2000" b="1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draft</a:t>
            </a:r>
            <a:r>
              <a:rPr sz="2000" b="1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20" dirty="0">
                <a:latin typeface="Arial" panose="020B0604020202020204"/>
                <a:cs typeface="Arial" panose="020B0604020202020204"/>
              </a:rPr>
              <a:t>before</a:t>
            </a:r>
            <a:r>
              <a:rPr sz="2000" b="1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25" dirty="0">
                <a:latin typeface="Arial" panose="020B0604020202020204"/>
                <a:cs typeface="Arial" panose="020B0604020202020204"/>
              </a:rPr>
              <a:t>printing</a:t>
            </a:r>
            <a:r>
              <a:rPr sz="2000" b="1" spc="-45" dirty="0">
                <a:latin typeface="Arial" panose="020B0604020202020204"/>
                <a:cs typeface="Arial" panose="020B0604020202020204"/>
              </a:rPr>
              <a:t>, </a:t>
            </a:r>
            <a:r>
              <a:rPr sz="2000" b="1" spc="-20" dirty="0">
                <a:latin typeface="Arial" panose="020B0604020202020204"/>
                <a:cs typeface="Arial" panose="020B0604020202020204"/>
              </a:rPr>
              <a:t>and</a:t>
            </a:r>
            <a:r>
              <a:rPr sz="2000" b="1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20" dirty="0">
                <a:latin typeface="Arial" panose="020B0604020202020204"/>
                <a:cs typeface="Arial" panose="020B0604020202020204"/>
              </a:rPr>
              <a:t>then </a:t>
            </a:r>
            <a:r>
              <a:rPr sz="2000" b="1" spc="-90" dirty="0">
                <a:latin typeface="Arial" panose="020B0604020202020204"/>
                <a:cs typeface="Arial" panose="020B0604020202020204"/>
              </a:rPr>
              <a:t>send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the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70" dirty="0">
                <a:latin typeface="Arial" panose="020B0604020202020204"/>
                <a:cs typeface="Arial" panose="020B0604020202020204"/>
              </a:rPr>
              <a:t>design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draft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75" dirty="0">
                <a:latin typeface="Arial" panose="020B0604020202020204"/>
                <a:cs typeface="Arial" panose="020B0604020202020204"/>
              </a:rPr>
              <a:t>back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to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40" dirty="0">
                <a:latin typeface="Arial" panose="020B0604020202020204"/>
                <a:cs typeface="Arial" panose="020B0604020202020204"/>
              </a:rPr>
              <a:t>you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for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40" dirty="0">
                <a:latin typeface="Arial" panose="020B0604020202020204"/>
                <a:cs typeface="Arial" panose="020B0604020202020204"/>
              </a:rPr>
              <a:t>confirmation</a:t>
            </a:r>
            <a:r>
              <a:rPr sz="2000" b="1" spc="-45" dirty="0">
                <a:latin typeface="Arial" panose="020B0604020202020204"/>
                <a:cs typeface="Arial" panose="020B0604020202020204"/>
              </a:rPr>
              <a:t>. </a:t>
            </a:r>
            <a:r>
              <a:rPr sz="2000" b="1" spc="-10" dirty="0">
                <a:latin typeface="Arial" panose="020B0604020202020204"/>
                <a:cs typeface="Arial" panose="020B0604020202020204"/>
              </a:rPr>
              <a:t>Our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70" dirty="0">
                <a:latin typeface="Arial" panose="020B0604020202020204"/>
                <a:cs typeface="Arial" panose="020B0604020202020204"/>
              </a:rPr>
              <a:t>design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20" dirty="0">
                <a:latin typeface="Arial" panose="020B0604020202020204"/>
                <a:cs typeface="Arial" panose="020B0604020202020204"/>
              </a:rPr>
              <a:t>department</a:t>
            </a:r>
            <a:r>
              <a:rPr sz="2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25" dirty="0">
                <a:latin typeface="Arial" panose="020B0604020202020204"/>
                <a:cs typeface="Arial" panose="020B0604020202020204"/>
              </a:rPr>
              <a:t>is 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happy</a:t>
            </a:r>
            <a:r>
              <a:rPr sz="20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to</a:t>
            </a:r>
            <a:r>
              <a:rPr sz="20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latin typeface="Arial" panose="020B0604020202020204"/>
                <a:cs typeface="Arial" panose="020B0604020202020204"/>
              </a:rPr>
              <a:t>build</a:t>
            </a:r>
            <a:r>
              <a:rPr sz="20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65" dirty="0">
                <a:latin typeface="Arial" panose="020B0604020202020204"/>
                <a:cs typeface="Arial" panose="020B0604020202020204"/>
              </a:rPr>
              <a:t>electronic</a:t>
            </a:r>
            <a:r>
              <a:rPr sz="2000" b="1" spc="-50" dirty="0">
                <a:latin typeface="Malgun Gothic" panose="020B0503020000020004" charset="-127"/>
                <a:cs typeface="Malgun Gothic" panose="020B0503020000020004" charset="-127"/>
              </a:rPr>
              <a:t>。</a:t>
            </a:r>
            <a:endParaRPr sz="2000">
              <a:latin typeface="Malgun Gothic" panose="020B0503020000020004" charset="-127"/>
              <a:cs typeface="Malgun Gothic" panose="020B0503020000020004" charset="-127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2000" b="1" spc="-10" dirty="0">
                <a:latin typeface="Arial" panose="020B0604020202020204"/>
                <a:cs typeface="Arial" panose="020B0604020202020204"/>
              </a:rPr>
              <a:t>When</a:t>
            </a:r>
            <a:r>
              <a:rPr sz="2000" b="1" spc="-13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40" dirty="0">
                <a:latin typeface="Arial" panose="020B0604020202020204"/>
                <a:cs typeface="Arial" panose="020B0604020202020204"/>
              </a:rPr>
              <a:t>you</a:t>
            </a:r>
            <a:r>
              <a:rPr sz="2000" b="1" spc="-9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35" dirty="0">
                <a:latin typeface="Arial" panose="020B0604020202020204"/>
                <a:cs typeface="Arial" panose="020B0604020202020204"/>
              </a:rPr>
              <a:t>confirm</a:t>
            </a:r>
            <a:r>
              <a:rPr sz="2000" b="1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the</a:t>
            </a:r>
            <a:r>
              <a:rPr sz="2000" b="1" spc="-70" dirty="0">
                <a:latin typeface="Arial" panose="020B0604020202020204"/>
                <a:cs typeface="Arial" panose="020B0604020202020204"/>
              </a:rPr>
              <a:t> design </a:t>
            </a:r>
            <a:r>
              <a:rPr sz="2000" b="1" spc="-65" dirty="0">
                <a:latin typeface="Arial" panose="020B0604020202020204"/>
                <a:cs typeface="Arial" panose="020B0604020202020204"/>
              </a:rPr>
              <a:t>drawings,</a:t>
            </a:r>
            <a:r>
              <a:rPr sz="2000" b="1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we</a:t>
            </a:r>
            <a:r>
              <a:rPr sz="2000" b="1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latin typeface="Arial" panose="020B0604020202020204"/>
                <a:cs typeface="Arial" panose="020B0604020202020204"/>
              </a:rPr>
              <a:t>will</a:t>
            </a:r>
            <a:r>
              <a:rPr sz="2000" b="1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40" dirty="0">
                <a:latin typeface="Arial" panose="020B0604020202020204"/>
                <a:cs typeface="Arial" panose="020B0604020202020204"/>
              </a:rPr>
              <a:t>restart</a:t>
            </a:r>
            <a:r>
              <a:rPr sz="2000" b="1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the</a:t>
            </a:r>
            <a:r>
              <a:rPr sz="2000" b="1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20" dirty="0">
                <a:latin typeface="Arial" panose="020B0604020202020204"/>
                <a:cs typeface="Arial" panose="020B0604020202020204"/>
              </a:rPr>
              <a:t>proofing</a:t>
            </a:r>
            <a:r>
              <a:rPr sz="2000" b="1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or</a:t>
            </a:r>
            <a:r>
              <a:rPr sz="2000" b="1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150" dirty="0">
                <a:latin typeface="Arial" panose="020B0604020202020204"/>
                <a:cs typeface="Arial" panose="020B0604020202020204"/>
              </a:rPr>
              <a:t>mass</a:t>
            </a:r>
            <a:r>
              <a:rPr sz="2000" b="1" spc="-10" dirty="0">
                <a:latin typeface="Arial" panose="020B0604020202020204"/>
                <a:cs typeface="Arial" panose="020B0604020202020204"/>
              </a:rPr>
              <a:t> production.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143000"/>
            <a:ext cx="5110480" cy="4653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0" y="4572000"/>
            <a:ext cx="1468120" cy="12369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OTg3MzYyZTMwMGM1ZTcwZmQ3NmJlZDZlYTBkZDMyMjEifQ=="/>
  <p:tag name="resource_record_key" val="{&quot;13&quot;:[4364974]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4537</Words>
  <Application>WPS 演示</Application>
  <PresentationFormat>On-screen Show (4:3)</PresentationFormat>
  <Paragraphs>226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Arial</vt:lpstr>
      <vt:lpstr>宋体</vt:lpstr>
      <vt:lpstr>Wingdings</vt:lpstr>
      <vt:lpstr>Arial MT</vt:lpstr>
      <vt:lpstr>Calibri</vt:lpstr>
      <vt:lpstr>Arial</vt:lpstr>
      <vt:lpstr>Times New Roman</vt:lpstr>
      <vt:lpstr>微软雅黑</vt:lpstr>
      <vt:lpstr>Arial Unicode MS</vt:lpstr>
      <vt:lpstr>Malgun Gothic</vt:lpstr>
      <vt:lpstr>Office Theme</vt:lpstr>
      <vt:lpstr>Shenzhen DanEr Technology Co.,Ltd</vt:lpstr>
      <vt:lpstr>CONTENTS</vt:lpstr>
      <vt:lpstr>Company Introductions</vt:lpstr>
      <vt:lpstr>Workshop show</vt:lpstr>
      <vt:lpstr>Warehous Display</vt:lpstr>
      <vt:lpstr>Certifications</vt:lpstr>
      <vt:lpstr>Paper Can Packaging Solutions</vt:lpstr>
      <vt:lpstr>Paper Can for Series Food (customized size and design/logo/labels)</vt:lpstr>
      <vt:lpstr>Paper Can  Series</vt:lpstr>
      <vt:lpstr>Paper Can</vt:lpstr>
      <vt:lpstr>Aromatherapy oil Candles,Cosmetics</vt:lpstr>
      <vt:lpstr>Aromatherapy oil Candles,Cosmetics</vt:lpstr>
      <vt:lpstr>Perfume Candles paper can</vt:lpstr>
      <vt:lpstr>More Products Display</vt:lpstr>
      <vt:lpstr>More Products Display</vt:lpstr>
      <vt:lpstr>Paper box </vt:lpstr>
      <vt:lpstr>Paper box</vt:lpstr>
      <vt:lpstr>Paper box</vt:lpstr>
      <vt:lpstr>Paper box</vt:lpstr>
      <vt:lpstr>Paper box</vt:lpstr>
      <vt:lpstr>Creative Design Paper box</vt:lpstr>
      <vt:lpstr> </vt:lpstr>
      <vt:lpstr>Customized Design Gift Paper Bags</vt:lpstr>
      <vt:lpstr>Raw-material Choice</vt:lpstr>
      <vt:lpstr>Printing Craft</vt:lpstr>
      <vt:lpstr>Cover Choice</vt:lpstr>
      <vt:lpstr>How to ordered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Shenzhen DanEr Technology Co.,Ltd</dc:title>
  <dc:creator/>
  <cp:lastModifiedBy>Alisa</cp:lastModifiedBy>
  <cp:revision>26</cp:revision>
  <dcterms:created xsi:type="dcterms:W3CDTF">2024-05-22T02:27:00Z</dcterms:created>
  <dcterms:modified xsi:type="dcterms:W3CDTF">2024-10-17T02:58:36Z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2023-03-01T16:00:00Z</vt:filetime>
  </property>
  <property fmtid="{D5CDD505-2E9C-101B-9397-08002B2CF9AE}" pid="3" name="Creator">
    <vt:lpwstr>WPS 演示</vt:lpwstr>
  </property>
  <property fmtid="{D5CDD505-2E9C-101B-9397-08002B2CF9AE}" pid="4" name="LastSaved">
    <vt:filetime>2024-05-24T16:00:00Z</vt:filetime>
  </property>
  <property fmtid="{D5CDD505-2E9C-101B-9397-08002B2CF9AE}" pid="5" name="SourceModified">
    <vt:lpwstr>D:20230227153550+07'35'</vt:lpwstr>
  </property>
  <property fmtid="{D5CDD505-2E9C-101B-9397-08002B2CF9AE}" pid="6" name="ICV">
    <vt:lpwstr>51E8BB197DB941C981C55756E94F5C41_13</vt:lpwstr>
  </property>
  <property fmtid="{D5CDD505-2E9C-101B-9397-08002B2CF9AE}" pid="7" name="KSOProductBuildVer">
    <vt:lpwstr>2052-12.1.0.18276</vt:lpwstr>
  </property>
</Properties>
</file>